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xls" ContentType="application/vnd.ms-excel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4391" r:id="rId1"/>
  </p:sldMasterIdLst>
  <p:notesMasterIdLst>
    <p:notesMasterId r:id="rId67"/>
  </p:notesMasterIdLst>
  <p:handoutMasterIdLst>
    <p:handoutMasterId r:id="rId68"/>
  </p:handoutMasterIdLst>
  <p:sldIdLst>
    <p:sldId id="256" r:id="rId2"/>
    <p:sldId id="599" r:id="rId3"/>
    <p:sldId id="618" r:id="rId4"/>
    <p:sldId id="531" r:id="rId5"/>
    <p:sldId id="616" r:id="rId6"/>
    <p:sldId id="670" r:id="rId7"/>
    <p:sldId id="640" r:id="rId8"/>
    <p:sldId id="641" r:id="rId9"/>
    <p:sldId id="645" r:id="rId10"/>
    <p:sldId id="642" r:id="rId11"/>
    <p:sldId id="691" r:id="rId12"/>
    <p:sldId id="647" r:id="rId13"/>
    <p:sldId id="648" r:id="rId14"/>
    <p:sldId id="664" r:id="rId15"/>
    <p:sldId id="698" r:id="rId16"/>
    <p:sldId id="661" r:id="rId17"/>
    <p:sldId id="699" r:id="rId18"/>
    <p:sldId id="626" r:id="rId19"/>
    <p:sldId id="643" r:id="rId20"/>
    <p:sldId id="649" r:id="rId21"/>
    <p:sldId id="668" r:id="rId22"/>
    <p:sldId id="667" r:id="rId23"/>
    <p:sldId id="666" r:id="rId24"/>
    <p:sldId id="665" r:id="rId25"/>
    <p:sldId id="671" r:id="rId26"/>
    <p:sldId id="696" r:id="rId27"/>
    <p:sldId id="675" r:id="rId28"/>
    <p:sldId id="637" r:id="rId29"/>
    <p:sldId id="672" r:id="rId30"/>
    <p:sldId id="673" r:id="rId31"/>
    <p:sldId id="674" r:id="rId32"/>
    <p:sldId id="656" r:id="rId33"/>
    <p:sldId id="692" r:id="rId34"/>
    <p:sldId id="701" r:id="rId35"/>
    <p:sldId id="644" r:id="rId36"/>
    <p:sldId id="669" r:id="rId37"/>
    <p:sldId id="655" r:id="rId38"/>
    <p:sldId id="677" r:id="rId39"/>
    <p:sldId id="684" r:id="rId40"/>
    <p:sldId id="700" r:id="rId41"/>
    <p:sldId id="694" r:id="rId42"/>
    <p:sldId id="683" r:id="rId43"/>
    <p:sldId id="681" r:id="rId44"/>
    <p:sldId id="662" r:id="rId45"/>
    <p:sldId id="693" r:id="rId46"/>
    <p:sldId id="676" r:id="rId47"/>
    <p:sldId id="679" r:id="rId48"/>
    <p:sldId id="650" r:id="rId49"/>
    <p:sldId id="687" r:id="rId50"/>
    <p:sldId id="688" r:id="rId51"/>
    <p:sldId id="685" r:id="rId52"/>
    <p:sldId id="678" r:id="rId53"/>
    <p:sldId id="651" r:id="rId54"/>
    <p:sldId id="680" r:id="rId55"/>
    <p:sldId id="635" r:id="rId56"/>
    <p:sldId id="653" r:id="rId57"/>
    <p:sldId id="636" r:id="rId58"/>
    <p:sldId id="686" r:id="rId59"/>
    <p:sldId id="560" r:id="rId60"/>
    <p:sldId id="697" r:id="rId61"/>
    <p:sldId id="695" r:id="rId62"/>
    <p:sldId id="663" r:id="rId63"/>
    <p:sldId id="619" r:id="rId64"/>
    <p:sldId id="690" r:id="rId65"/>
    <p:sldId id="689" r:id="rId66"/>
  </p:sldIdLst>
  <p:sldSz cx="9144000" cy="6858000" type="screen4x3"/>
  <p:notesSz cx="6858000" cy="9144000"/>
  <p:defaultTextStyle>
    <a:defPPr>
      <a:defRPr lang="pt-BR"/>
    </a:defPPr>
    <a:lvl1pPr algn="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ＭＳ Ｐゴシック" pitchFamily="34" charset="-128"/>
        <a:cs typeface="+mn-cs"/>
      </a:defRPr>
    </a:lvl1pPr>
    <a:lvl2pPr marL="457200" algn="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ＭＳ Ｐゴシック" pitchFamily="34" charset="-128"/>
        <a:cs typeface="+mn-cs"/>
      </a:defRPr>
    </a:lvl2pPr>
    <a:lvl3pPr marL="914400" algn="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ＭＳ Ｐゴシック" pitchFamily="34" charset="-128"/>
        <a:cs typeface="+mn-cs"/>
      </a:defRPr>
    </a:lvl3pPr>
    <a:lvl4pPr marL="1371600" algn="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ＭＳ Ｐゴシック" pitchFamily="34" charset="-128"/>
        <a:cs typeface="+mn-cs"/>
      </a:defRPr>
    </a:lvl4pPr>
    <a:lvl5pPr marL="1828800" algn="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ＭＳ Ｐゴシック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99"/>
    <a:srgbClr val="E5FFFF"/>
    <a:srgbClr val="FF0000"/>
    <a:srgbClr val="66FFFF"/>
    <a:srgbClr val="FFFF00"/>
    <a:srgbClr val="00FF00"/>
    <a:srgbClr val="0099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144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4854"/>
    </p:cViewPr>
  </p:sorterViewPr>
  <p:notesViewPr>
    <p:cSldViewPr>
      <p:cViewPr varScale="1">
        <p:scale>
          <a:sx n="35" d="100"/>
          <a:sy n="35" d="100"/>
        </p:scale>
        <p:origin x="-1512" y="-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F9BB9F0-C185-AF4E-ABAE-3CDF2DC79F3C}" type="doc">
      <dgm:prSet loTypeId="urn:microsoft.com/office/officeart/2008/layout/RadialCluster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E892BDC-7231-A141-87A4-B00127150C72}">
      <dgm:prSet phldrT="[Text]"/>
      <dgm:spPr/>
      <dgm:t>
        <a:bodyPr/>
        <a:lstStyle/>
        <a:p>
          <a:r>
            <a:rPr lang="en-US" b="1" dirty="0" err="1" smtClean="0">
              <a:solidFill>
                <a:srgbClr val="FFFF00"/>
              </a:solidFill>
            </a:rPr>
            <a:t>Desecho</a:t>
          </a:r>
          <a:r>
            <a:rPr lang="en-US" b="1" dirty="0" smtClean="0">
              <a:solidFill>
                <a:srgbClr val="FFFF00"/>
              </a:solidFill>
            </a:rPr>
            <a:t> de </a:t>
          </a:r>
          <a:r>
            <a:rPr lang="en-US" b="1" dirty="0" err="1" smtClean="0">
              <a:solidFill>
                <a:srgbClr val="FFFF00"/>
              </a:solidFill>
            </a:rPr>
            <a:t>cuero</a:t>
          </a:r>
          <a:endParaRPr lang="en-US" b="1" dirty="0" smtClean="0">
            <a:solidFill>
              <a:srgbClr val="FFFF00"/>
            </a:solidFill>
          </a:endParaRPr>
        </a:p>
        <a:p>
          <a:r>
            <a:rPr lang="en-US" b="1" dirty="0" smtClean="0">
              <a:solidFill>
                <a:srgbClr val="FFFF00"/>
              </a:solidFill>
            </a:rPr>
            <a:t>(Wet blue)</a:t>
          </a:r>
          <a:endParaRPr lang="en-US" b="1" dirty="0">
            <a:solidFill>
              <a:srgbClr val="FFFF00"/>
            </a:solidFill>
          </a:endParaRPr>
        </a:p>
      </dgm:t>
    </dgm:pt>
    <dgm:pt modelId="{A1B4E377-BC9F-5046-ACE8-9B6112293598}" type="parTrans" cxnId="{18871C9D-1488-994C-BA10-3E55036FA640}">
      <dgm:prSet/>
      <dgm:spPr/>
      <dgm:t>
        <a:bodyPr/>
        <a:lstStyle/>
        <a:p>
          <a:endParaRPr lang="en-US"/>
        </a:p>
      </dgm:t>
    </dgm:pt>
    <dgm:pt modelId="{C7611557-0518-1B4E-A385-30835988F5D1}" type="sibTrans" cxnId="{18871C9D-1488-994C-BA10-3E55036FA640}">
      <dgm:prSet/>
      <dgm:spPr/>
      <dgm:t>
        <a:bodyPr/>
        <a:lstStyle/>
        <a:p>
          <a:endParaRPr lang="en-US"/>
        </a:p>
      </dgm:t>
    </dgm:pt>
    <dgm:pt modelId="{DCAB5642-E2DA-A44F-BCFB-632327FB4332}">
      <dgm:prSet phldrT="[Text]"/>
      <dgm:spPr/>
      <dgm:t>
        <a:bodyPr/>
        <a:lstStyle/>
        <a:p>
          <a:r>
            <a:rPr lang="en-US" b="1" i="1" dirty="0" err="1" smtClean="0"/>
            <a:t>Pirólisis</a:t>
          </a:r>
          <a:r>
            <a:rPr lang="en-US" b="1" dirty="0" smtClean="0"/>
            <a:t>: </a:t>
          </a:r>
          <a:r>
            <a:rPr lang="en-US" b="1" dirty="0" err="1" smtClean="0"/>
            <a:t>carbón</a:t>
          </a:r>
          <a:r>
            <a:rPr lang="en-US" b="1" dirty="0" smtClean="0"/>
            <a:t> </a:t>
          </a:r>
          <a:r>
            <a:rPr lang="en-US" b="1" dirty="0" err="1" smtClean="0"/>
            <a:t>activado</a:t>
          </a:r>
          <a:endParaRPr lang="en-US" b="1" dirty="0"/>
        </a:p>
      </dgm:t>
    </dgm:pt>
    <dgm:pt modelId="{759EBD4D-2A66-EC4D-842F-F757C2886F2E}" type="parTrans" cxnId="{B17B2EC7-04DC-7C49-82D7-2FD437178B0B}">
      <dgm:prSet/>
      <dgm:spPr/>
      <dgm:t>
        <a:bodyPr/>
        <a:lstStyle/>
        <a:p>
          <a:endParaRPr lang="en-US" b="1"/>
        </a:p>
      </dgm:t>
    </dgm:pt>
    <dgm:pt modelId="{71353722-2D3B-554A-B239-591F5142EDC6}" type="sibTrans" cxnId="{B17B2EC7-04DC-7C49-82D7-2FD437178B0B}">
      <dgm:prSet/>
      <dgm:spPr/>
      <dgm:t>
        <a:bodyPr/>
        <a:lstStyle/>
        <a:p>
          <a:endParaRPr lang="en-US"/>
        </a:p>
      </dgm:t>
    </dgm:pt>
    <dgm:pt modelId="{56C9E549-3040-9345-9967-B7FF2730B7F4}">
      <dgm:prSet phldrT="[Text]"/>
      <dgm:spPr/>
      <dgm:t>
        <a:bodyPr/>
        <a:lstStyle/>
        <a:p>
          <a:r>
            <a:rPr lang="en-US" b="1" dirty="0" err="1" smtClean="0"/>
            <a:t>Uso</a:t>
          </a:r>
          <a:r>
            <a:rPr lang="en-US" b="1" dirty="0" smtClean="0"/>
            <a:t> </a:t>
          </a:r>
          <a:r>
            <a:rPr lang="en-US" b="1" dirty="0" err="1" smtClean="0"/>
            <a:t>directo</a:t>
          </a:r>
          <a:r>
            <a:rPr lang="en-US" b="1" dirty="0" smtClean="0"/>
            <a:t> </a:t>
          </a:r>
          <a:r>
            <a:rPr lang="en-US" b="1" dirty="0" err="1" smtClean="0"/>
            <a:t>como</a:t>
          </a:r>
          <a:r>
            <a:rPr lang="en-US" b="1" dirty="0" smtClean="0"/>
            <a:t> </a:t>
          </a:r>
          <a:r>
            <a:rPr lang="en-US" b="1" dirty="0" err="1" smtClean="0"/>
            <a:t>adsorbente</a:t>
          </a:r>
          <a:endParaRPr lang="en-US" b="1" dirty="0"/>
        </a:p>
      </dgm:t>
    </dgm:pt>
    <dgm:pt modelId="{93496CB3-9BC8-FC4F-89DD-2B0CF5D6C937}" type="parTrans" cxnId="{15472436-2DA5-B54F-95EC-2E01E18BF356}">
      <dgm:prSet/>
      <dgm:spPr/>
      <dgm:t>
        <a:bodyPr/>
        <a:lstStyle/>
        <a:p>
          <a:endParaRPr lang="en-US" b="1"/>
        </a:p>
      </dgm:t>
    </dgm:pt>
    <dgm:pt modelId="{D9682128-F96A-0F49-B1C3-718BA77592EE}" type="sibTrans" cxnId="{15472436-2DA5-B54F-95EC-2E01E18BF356}">
      <dgm:prSet/>
      <dgm:spPr/>
      <dgm:t>
        <a:bodyPr/>
        <a:lstStyle/>
        <a:p>
          <a:endParaRPr lang="en-US"/>
        </a:p>
      </dgm:t>
    </dgm:pt>
    <dgm:pt modelId="{8F314A20-7779-364D-9409-68520AFD7483}">
      <dgm:prSet phldrT="[Text]"/>
      <dgm:spPr/>
      <dgm:t>
        <a:bodyPr/>
        <a:lstStyle/>
        <a:p>
          <a:r>
            <a:rPr lang="en-US" b="1" dirty="0" err="1" smtClean="0"/>
            <a:t>Desecho</a:t>
          </a:r>
          <a:r>
            <a:rPr lang="en-US" b="1" dirty="0" smtClean="0"/>
            <a:t> sin </a:t>
          </a:r>
          <a:r>
            <a:rPr lang="en-US" b="1" dirty="0" err="1" smtClean="0"/>
            <a:t>cromo</a:t>
          </a:r>
          <a:endParaRPr lang="en-US" b="1" dirty="0"/>
        </a:p>
      </dgm:t>
    </dgm:pt>
    <dgm:pt modelId="{4055242A-3BBC-B847-995C-C0854038A149}" type="parTrans" cxnId="{AE343DB1-3214-2E45-8BB7-C88F4B8C3854}">
      <dgm:prSet/>
      <dgm:spPr/>
      <dgm:t>
        <a:bodyPr/>
        <a:lstStyle/>
        <a:p>
          <a:endParaRPr lang="en-US" b="1"/>
        </a:p>
      </dgm:t>
    </dgm:pt>
    <dgm:pt modelId="{37827201-5918-684F-8D48-482516E7AA8A}" type="sibTrans" cxnId="{AE343DB1-3214-2E45-8BB7-C88F4B8C3854}">
      <dgm:prSet/>
      <dgm:spPr/>
      <dgm:t>
        <a:bodyPr/>
        <a:lstStyle/>
        <a:p>
          <a:endParaRPr lang="en-US"/>
        </a:p>
      </dgm:t>
    </dgm:pt>
    <dgm:pt modelId="{FC38A360-A9C1-2E4A-9525-3F3D216065FF}" type="pres">
      <dgm:prSet presAssocID="{0F9BB9F0-C185-AF4E-ABAE-3CDF2DC79F3C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8E89084C-5C9E-0E4F-905D-E814288EA79F}" type="pres">
      <dgm:prSet presAssocID="{BE892BDC-7231-A141-87A4-B00127150C72}" presName="singleCycle" presStyleCnt="0"/>
      <dgm:spPr/>
    </dgm:pt>
    <dgm:pt modelId="{51AA3AA8-097B-BA40-A5BC-26EF7DB4C537}" type="pres">
      <dgm:prSet presAssocID="{BE892BDC-7231-A141-87A4-B00127150C72}" presName="singleCenter" presStyleLbl="node1" presStyleIdx="0" presStyleCnt="4">
        <dgm:presLayoutVars>
          <dgm:chMax val="7"/>
          <dgm:chPref val="7"/>
        </dgm:presLayoutVars>
      </dgm:prSet>
      <dgm:spPr/>
      <dgm:t>
        <a:bodyPr/>
        <a:lstStyle/>
        <a:p>
          <a:endParaRPr lang="en-US"/>
        </a:p>
      </dgm:t>
    </dgm:pt>
    <dgm:pt modelId="{3ACF2629-1D7D-EE47-9C68-B7B4C2F3FA1E}" type="pres">
      <dgm:prSet presAssocID="{759EBD4D-2A66-EC4D-842F-F757C2886F2E}" presName="Name56" presStyleLbl="parChTrans1D2" presStyleIdx="0" presStyleCnt="3"/>
      <dgm:spPr/>
      <dgm:t>
        <a:bodyPr/>
        <a:lstStyle/>
        <a:p>
          <a:endParaRPr lang="en-US"/>
        </a:p>
      </dgm:t>
    </dgm:pt>
    <dgm:pt modelId="{84CB14F4-0593-6A4E-9C93-08F6FF65D03D}" type="pres">
      <dgm:prSet presAssocID="{DCAB5642-E2DA-A44F-BCFB-632327FB4332}" presName="text0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2F78222-FED0-1341-A507-24C349D19D89}" type="pres">
      <dgm:prSet presAssocID="{93496CB3-9BC8-FC4F-89DD-2B0CF5D6C937}" presName="Name56" presStyleLbl="parChTrans1D2" presStyleIdx="1" presStyleCnt="3"/>
      <dgm:spPr/>
      <dgm:t>
        <a:bodyPr/>
        <a:lstStyle/>
        <a:p>
          <a:endParaRPr lang="en-US"/>
        </a:p>
      </dgm:t>
    </dgm:pt>
    <dgm:pt modelId="{688F12DB-2663-5D4C-9169-528F61492CBE}" type="pres">
      <dgm:prSet presAssocID="{56C9E549-3040-9345-9967-B7FF2730B7F4}" presName="text0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FCE4EDF-F3ED-6A43-BE2D-EB0B32B7FAEF}" type="pres">
      <dgm:prSet presAssocID="{4055242A-3BBC-B847-995C-C0854038A149}" presName="Name56" presStyleLbl="parChTrans1D2" presStyleIdx="2" presStyleCnt="3"/>
      <dgm:spPr/>
      <dgm:t>
        <a:bodyPr/>
        <a:lstStyle/>
        <a:p>
          <a:endParaRPr lang="en-US"/>
        </a:p>
      </dgm:t>
    </dgm:pt>
    <dgm:pt modelId="{A5363992-B0B5-A747-AAEE-1C54C322F84D}" type="pres">
      <dgm:prSet presAssocID="{8F314A20-7779-364D-9409-68520AFD7483}" presName="text0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17B2EC7-04DC-7C49-82D7-2FD437178B0B}" srcId="{BE892BDC-7231-A141-87A4-B00127150C72}" destId="{DCAB5642-E2DA-A44F-BCFB-632327FB4332}" srcOrd="0" destOrd="0" parTransId="{759EBD4D-2A66-EC4D-842F-F757C2886F2E}" sibTransId="{71353722-2D3B-554A-B239-591F5142EDC6}"/>
    <dgm:cxn modelId="{69173BE4-D86F-4E41-8162-0D0041FDE2A1}" type="presOf" srcId="{4055242A-3BBC-B847-995C-C0854038A149}" destId="{8FCE4EDF-F3ED-6A43-BE2D-EB0B32B7FAEF}" srcOrd="0" destOrd="0" presId="urn:microsoft.com/office/officeart/2008/layout/RadialCluster"/>
    <dgm:cxn modelId="{15472436-2DA5-B54F-95EC-2E01E18BF356}" srcId="{BE892BDC-7231-A141-87A4-B00127150C72}" destId="{56C9E549-3040-9345-9967-B7FF2730B7F4}" srcOrd="1" destOrd="0" parTransId="{93496CB3-9BC8-FC4F-89DD-2B0CF5D6C937}" sibTransId="{D9682128-F96A-0F49-B1C3-718BA77592EE}"/>
    <dgm:cxn modelId="{032FD7C7-6F5C-7A44-937A-9D11FDDF9098}" type="presOf" srcId="{93496CB3-9BC8-FC4F-89DD-2B0CF5D6C937}" destId="{62F78222-FED0-1341-A507-24C349D19D89}" srcOrd="0" destOrd="0" presId="urn:microsoft.com/office/officeart/2008/layout/RadialCluster"/>
    <dgm:cxn modelId="{3E1E1E44-A6ED-494B-86ED-230293238F7D}" type="presOf" srcId="{759EBD4D-2A66-EC4D-842F-F757C2886F2E}" destId="{3ACF2629-1D7D-EE47-9C68-B7B4C2F3FA1E}" srcOrd="0" destOrd="0" presId="urn:microsoft.com/office/officeart/2008/layout/RadialCluster"/>
    <dgm:cxn modelId="{18871C9D-1488-994C-BA10-3E55036FA640}" srcId="{0F9BB9F0-C185-AF4E-ABAE-3CDF2DC79F3C}" destId="{BE892BDC-7231-A141-87A4-B00127150C72}" srcOrd="0" destOrd="0" parTransId="{A1B4E377-BC9F-5046-ACE8-9B6112293598}" sibTransId="{C7611557-0518-1B4E-A385-30835988F5D1}"/>
    <dgm:cxn modelId="{A202D81E-3F8E-9741-B99A-9B9A27E5DF10}" type="presOf" srcId="{8F314A20-7779-364D-9409-68520AFD7483}" destId="{A5363992-B0B5-A747-AAEE-1C54C322F84D}" srcOrd="0" destOrd="0" presId="urn:microsoft.com/office/officeart/2008/layout/RadialCluster"/>
    <dgm:cxn modelId="{AE343DB1-3214-2E45-8BB7-C88F4B8C3854}" srcId="{BE892BDC-7231-A141-87A4-B00127150C72}" destId="{8F314A20-7779-364D-9409-68520AFD7483}" srcOrd="2" destOrd="0" parTransId="{4055242A-3BBC-B847-995C-C0854038A149}" sibTransId="{37827201-5918-684F-8D48-482516E7AA8A}"/>
    <dgm:cxn modelId="{7A4548BF-80D0-5445-81B5-E8F42B174027}" type="presOf" srcId="{56C9E549-3040-9345-9967-B7FF2730B7F4}" destId="{688F12DB-2663-5D4C-9169-528F61492CBE}" srcOrd="0" destOrd="0" presId="urn:microsoft.com/office/officeart/2008/layout/RadialCluster"/>
    <dgm:cxn modelId="{9843A4C1-5F1B-3F42-8445-BEE9D176E40F}" type="presOf" srcId="{DCAB5642-E2DA-A44F-BCFB-632327FB4332}" destId="{84CB14F4-0593-6A4E-9C93-08F6FF65D03D}" srcOrd="0" destOrd="0" presId="urn:microsoft.com/office/officeart/2008/layout/RadialCluster"/>
    <dgm:cxn modelId="{D6D287C2-C42E-A549-A1B8-32DD27201403}" type="presOf" srcId="{0F9BB9F0-C185-AF4E-ABAE-3CDF2DC79F3C}" destId="{FC38A360-A9C1-2E4A-9525-3F3D216065FF}" srcOrd="0" destOrd="0" presId="urn:microsoft.com/office/officeart/2008/layout/RadialCluster"/>
    <dgm:cxn modelId="{2ECCEC17-9E4B-5B41-93DD-1534817308B9}" type="presOf" srcId="{BE892BDC-7231-A141-87A4-B00127150C72}" destId="{51AA3AA8-097B-BA40-A5BC-26EF7DB4C537}" srcOrd="0" destOrd="0" presId="urn:microsoft.com/office/officeart/2008/layout/RadialCluster"/>
    <dgm:cxn modelId="{CE247CC8-DD65-9D46-9324-E0555E28CC76}" type="presParOf" srcId="{FC38A360-A9C1-2E4A-9525-3F3D216065FF}" destId="{8E89084C-5C9E-0E4F-905D-E814288EA79F}" srcOrd="0" destOrd="0" presId="urn:microsoft.com/office/officeart/2008/layout/RadialCluster"/>
    <dgm:cxn modelId="{DBE6D88A-8D9B-264F-8E66-1A1B451460F0}" type="presParOf" srcId="{8E89084C-5C9E-0E4F-905D-E814288EA79F}" destId="{51AA3AA8-097B-BA40-A5BC-26EF7DB4C537}" srcOrd="0" destOrd="0" presId="urn:microsoft.com/office/officeart/2008/layout/RadialCluster"/>
    <dgm:cxn modelId="{E5EAE29B-CDFD-A844-B1B1-E47EDF90814B}" type="presParOf" srcId="{8E89084C-5C9E-0E4F-905D-E814288EA79F}" destId="{3ACF2629-1D7D-EE47-9C68-B7B4C2F3FA1E}" srcOrd="1" destOrd="0" presId="urn:microsoft.com/office/officeart/2008/layout/RadialCluster"/>
    <dgm:cxn modelId="{48D8E5E6-579B-0948-ACA3-627D40DB92AB}" type="presParOf" srcId="{8E89084C-5C9E-0E4F-905D-E814288EA79F}" destId="{84CB14F4-0593-6A4E-9C93-08F6FF65D03D}" srcOrd="2" destOrd="0" presId="urn:microsoft.com/office/officeart/2008/layout/RadialCluster"/>
    <dgm:cxn modelId="{5AF41633-B224-EE48-9903-7762E942CDCA}" type="presParOf" srcId="{8E89084C-5C9E-0E4F-905D-E814288EA79F}" destId="{62F78222-FED0-1341-A507-24C349D19D89}" srcOrd="3" destOrd="0" presId="urn:microsoft.com/office/officeart/2008/layout/RadialCluster"/>
    <dgm:cxn modelId="{DCB045F6-A34A-CD4F-B394-681E726A64E5}" type="presParOf" srcId="{8E89084C-5C9E-0E4F-905D-E814288EA79F}" destId="{688F12DB-2663-5D4C-9169-528F61492CBE}" srcOrd="4" destOrd="0" presId="urn:microsoft.com/office/officeart/2008/layout/RadialCluster"/>
    <dgm:cxn modelId="{25B7683F-5CDB-664F-8843-5BCF62618BAF}" type="presParOf" srcId="{8E89084C-5C9E-0E4F-905D-E814288EA79F}" destId="{8FCE4EDF-F3ED-6A43-BE2D-EB0B32B7FAEF}" srcOrd="5" destOrd="0" presId="urn:microsoft.com/office/officeart/2008/layout/RadialCluster"/>
    <dgm:cxn modelId="{7A93C003-BA49-E94C-BCAF-14C5221D65E3}" type="presParOf" srcId="{8E89084C-5C9E-0E4F-905D-E814288EA79F}" destId="{A5363992-B0B5-A747-AAEE-1C54C322F84D}" srcOrd="6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F9BB9F0-C185-AF4E-ABAE-3CDF2DC79F3C}" type="doc">
      <dgm:prSet loTypeId="urn:microsoft.com/office/officeart/2008/layout/RadialCluster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E892BDC-7231-A141-87A4-B00127150C72}">
      <dgm:prSet phldrT="[Text]"/>
      <dgm:spPr/>
      <dgm:t>
        <a:bodyPr/>
        <a:lstStyle/>
        <a:p>
          <a:r>
            <a:rPr lang="en-US" b="1" dirty="0" err="1" smtClean="0">
              <a:solidFill>
                <a:srgbClr val="FFFF00"/>
              </a:solidFill>
            </a:rPr>
            <a:t>Desecho</a:t>
          </a:r>
          <a:r>
            <a:rPr lang="en-US" b="1" dirty="0" smtClean="0">
              <a:solidFill>
                <a:srgbClr val="FFFF00"/>
              </a:solidFill>
            </a:rPr>
            <a:t> de </a:t>
          </a:r>
          <a:r>
            <a:rPr lang="en-US" b="1" dirty="0" err="1" smtClean="0">
              <a:solidFill>
                <a:srgbClr val="FFFF00"/>
              </a:solidFill>
            </a:rPr>
            <a:t>cuero</a:t>
          </a:r>
          <a:endParaRPr lang="en-US" b="1" dirty="0" smtClean="0">
            <a:solidFill>
              <a:srgbClr val="FFFF00"/>
            </a:solidFill>
          </a:endParaRPr>
        </a:p>
        <a:p>
          <a:r>
            <a:rPr lang="en-US" b="1" dirty="0" smtClean="0">
              <a:solidFill>
                <a:srgbClr val="FFFF00"/>
              </a:solidFill>
            </a:rPr>
            <a:t>(Wet blue)</a:t>
          </a:r>
          <a:endParaRPr lang="en-US" b="1" dirty="0">
            <a:solidFill>
              <a:srgbClr val="FFFF00"/>
            </a:solidFill>
          </a:endParaRPr>
        </a:p>
      </dgm:t>
    </dgm:pt>
    <dgm:pt modelId="{A1B4E377-BC9F-5046-ACE8-9B6112293598}" type="parTrans" cxnId="{18871C9D-1488-994C-BA10-3E55036FA640}">
      <dgm:prSet/>
      <dgm:spPr/>
      <dgm:t>
        <a:bodyPr/>
        <a:lstStyle/>
        <a:p>
          <a:endParaRPr lang="en-US"/>
        </a:p>
      </dgm:t>
    </dgm:pt>
    <dgm:pt modelId="{C7611557-0518-1B4E-A385-30835988F5D1}" type="sibTrans" cxnId="{18871C9D-1488-994C-BA10-3E55036FA640}">
      <dgm:prSet/>
      <dgm:spPr/>
      <dgm:t>
        <a:bodyPr/>
        <a:lstStyle/>
        <a:p>
          <a:endParaRPr lang="en-US"/>
        </a:p>
      </dgm:t>
    </dgm:pt>
    <dgm:pt modelId="{DCAB5642-E2DA-A44F-BCFB-632327FB4332}">
      <dgm:prSet phldrT="[Text]"/>
      <dgm:spPr/>
      <dgm:t>
        <a:bodyPr/>
        <a:lstStyle/>
        <a:p>
          <a:r>
            <a:rPr lang="en-US" b="1" i="1" dirty="0" err="1" smtClean="0"/>
            <a:t>Pirólisis</a:t>
          </a:r>
          <a:r>
            <a:rPr lang="en-US" b="1" dirty="0" smtClean="0"/>
            <a:t>: </a:t>
          </a:r>
          <a:r>
            <a:rPr lang="en-US" b="1" dirty="0" err="1" smtClean="0"/>
            <a:t>carbón</a:t>
          </a:r>
          <a:r>
            <a:rPr lang="en-US" b="1" dirty="0" smtClean="0"/>
            <a:t> </a:t>
          </a:r>
          <a:r>
            <a:rPr lang="en-US" b="1" dirty="0" err="1" smtClean="0"/>
            <a:t>activado</a:t>
          </a:r>
          <a:endParaRPr lang="en-US" b="1" dirty="0"/>
        </a:p>
      </dgm:t>
    </dgm:pt>
    <dgm:pt modelId="{759EBD4D-2A66-EC4D-842F-F757C2886F2E}" type="parTrans" cxnId="{B17B2EC7-04DC-7C49-82D7-2FD437178B0B}">
      <dgm:prSet/>
      <dgm:spPr/>
      <dgm:t>
        <a:bodyPr/>
        <a:lstStyle/>
        <a:p>
          <a:endParaRPr lang="en-US" b="1"/>
        </a:p>
      </dgm:t>
    </dgm:pt>
    <dgm:pt modelId="{71353722-2D3B-554A-B239-591F5142EDC6}" type="sibTrans" cxnId="{B17B2EC7-04DC-7C49-82D7-2FD437178B0B}">
      <dgm:prSet/>
      <dgm:spPr/>
      <dgm:t>
        <a:bodyPr/>
        <a:lstStyle/>
        <a:p>
          <a:endParaRPr lang="en-US"/>
        </a:p>
      </dgm:t>
    </dgm:pt>
    <dgm:pt modelId="{56C9E549-3040-9345-9967-B7FF2730B7F4}">
      <dgm:prSet phldrT="[Text]"/>
      <dgm:spPr/>
      <dgm:t>
        <a:bodyPr/>
        <a:lstStyle/>
        <a:p>
          <a:r>
            <a:rPr lang="en-US" b="1" dirty="0" err="1" smtClean="0">
              <a:solidFill>
                <a:schemeClr val="tx1"/>
              </a:solidFill>
            </a:rPr>
            <a:t>Uso</a:t>
          </a:r>
          <a:r>
            <a:rPr lang="en-US" b="1" dirty="0" smtClean="0">
              <a:solidFill>
                <a:schemeClr val="tx1"/>
              </a:solidFill>
            </a:rPr>
            <a:t> </a:t>
          </a:r>
          <a:r>
            <a:rPr lang="en-US" b="1" dirty="0" err="1" smtClean="0">
              <a:solidFill>
                <a:schemeClr val="tx1"/>
              </a:solidFill>
            </a:rPr>
            <a:t>directo</a:t>
          </a:r>
          <a:r>
            <a:rPr lang="en-US" b="1" dirty="0" smtClean="0">
              <a:solidFill>
                <a:schemeClr val="tx1"/>
              </a:solidFill>
            </a:rPr>
            <a:t> </a:t>
          </a:r>
          <a:r>
            <a:rPr lang="en-US" b="1" dirty="0" err="1" smtClean="0">
              <a:solidFill>
                <a:schemeClr val="tx1"/>
              </a:solidFill>
            </a:rPr>
            <a:t>como</a:t>
          </a:r>
          <a:r>
            <a:rPr lang="en-US" b="1" dirty="0" smtClean="0">
              <a:solidFill>
                <a:schemeClr val="tx1"/>
              </a:solidFill>
            </a:rPr>
            <a:t> </a:t>
          </a:r>
          <a:r>
            <a:rPr lang="en-US" b="1" dirty="0" err="1" smtClean="0">
              <a:solidFill>
                <a:schemeClr val="tx1"/>
              </a:solidFill>
            </a:rPr>
            <a:t>adsorbente</a:t>
          </a:r>
          <a:endParaRPr lang="en-US" b="1" dirty="0">
            <a:solidFill>
              <a:schemeClr val="tx1"/>
            </a:solidFill>
          </a:endParaRPr>
        </a:p>
      </dgm:t>
    </dgm:pt>
    <dgm:pt modelId="{93496CB3-9BC8-FC4F-89DD-2B0CF5D6C937}" type="parTrans" cxnId="{15472436-2DA5-B54F-95EC-2E01E18BF356}">
      <dgm:prSet/>
      <dgm:spPr/>
      <dgm:t>
        <a:bodyPr/>
        <a:lstStyle/>
        <a:p>
          <a:endParaRPr lang="en-US" b="1"/>
        </a:p>
      </dgm:t>
    </dgm:pt>
    <dgm:pt modelId="{D9682128-F96A-0F49-B1C3-718BA77592EE}" type="sibTrans" cxnId="{15472436-2DA5-B54F-95EC-2E01E18BF356}">
      <dgm:prSet/>
      <dgm:spPr/>
      <dgm:t>
        <a:bodyPr/>
        <a:lstStyle/>
        <a:p>
          <a:endParaRPr lang="en-US"/>
        </a:p>
      </dgm:t>
    </dgm:pt>
    <dgm:pt modelId="{8F314A20-7779-364D-9409-68520AFD7483}">
      <dgm:prSet phldrT="[Text]"/>
      <dgm:spPr/>
      <dgm:t>
        <a:bodyPr/>
        <a:lstStyle/>
        <a:p>
          <a:r>
            <a:rPr lang="en-US" b="1" dirty="0" err="1" smtClean="0"/>
            <a:t>Desecho</a:t>
          </a:r>
          <a:r>
            <a:rPr lang="en-US" b="1" dirty="0" smtClean="0"/>
            <a:t> sin </a:t>
          </a:r>
          <a:r>
            <a:rPr lang="en-US" b="1" dirty="0" err="1" smtClean="0"/>
            <a:t>cromo</a:t>
          </a:r>
          <a:endParaRPr lang="en-US" b="1" dirty="0"/>
        </a:p>
      </dgm:t>
    </dgm:pt>
    <dgm:pt modelId="{4055242A-3BBC-B847-995C-C0854038A149}" type="parTrans" cxnId="{AE343DB1-3214-2E45-8BB7-C88F4B8C3854}">
      <dgm:prSet/>
      <dgm:spPr/>
      <dgm:t>
        <a:bodyPr/>
        <a:lstStyle/>
        <a:p>
          <a:endParaRPr lang="en-US" b="1"/>
        </a:p>
      </dgm:t>
    </dgm:pt>
    <dgm:pt modelId="{37827201-5918-684F-8D48-482516E7AA8A}" type="sibTrans" cxnId="{AE343DB1-3214-2E45-8BB7-C88F4B8C3854}">
      <dgm:prSet/>
      <dgm:spPr/>
      <dgm:t>
        <a:bodyPr/>
        <a:lstStyle/>
        <a:p>
          <a:endParaRPr lang="en-US"/>
        </a:p>
      </dgm:t>
    </dgm:pt>
    <dgm:pt modelId="{FC38A360-A9C1-2E4A-9525-3F3D216065FF}" type="pres">
      <dgm:prSet presAssocID="{0F9BB9F0-C185-AF4E-ABAE-3CDF2DC79F3C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8E89084C-5C9E-0E4F-905D-E814288EA79F}" type="pres">
      <dgm:prSet presAssocID="{BE892BDC-7231-A141-87A4-B00127150C72}" presName="singleCycle" presStyleCnt="0"/>
      <dgm:spPr/>
    </dgm:pt>
    <dgm:pt modelId="{51AA3AA8-097B-BA40-A5BC-26EF7DB4C537}" type="pres">
      <dgm:prSet presAssocID="{BE892BDC-7231-A141-87A4-B00127150C72}" presName="singleCenter" presStyleLbl="node1" presStyleIdx="0" presStyleCnt="4">
        <dgm:presLayoutVars>
          <dgm:chMax val="7"/>
          <dgm:chPref val="7"/>
        </dgm:presLayoutVars>
      </dgm:prSet>
      <dgm:spPr/>
      <dgm:t>
        <a:bodyPr/>
        <a:lstStyle/>
        <a:p>
          <a:endParaRPr lang="en-US"/>
        </a:p>
      </dgm:t>
    </dgm:pt>
    <dgm:pt modelId="{3ACF2629-1D7D-EE47-9C68-B7B4C2F3FA1E}" type="pres">
      <dgm:prSet presAssocID="{759EBD4D-2A66-EC4D-842F-F757C2886F2E}" presName="Name56" presStyleLbl="parChTrans1D2" presStyleIdx="0" presStyleCnt="3"/>
      <dgm:spPr/>
      <dgm:t>
        <a:bodyPr/>
        <a:lstStyle/>
        <a:p>
          <a:endParaRPr lang="en-US"/>
        </a:p>
      </dgm:t>
    </dgm:pt>
    <dgm:pt modelId="{84CB14F4-0593-6A4E-9C93-08F6FF65D03D}" type="pres">
      <dgm:prSet presAssocID="{DCAB5642-E2DA-A44F-BCFB-632327FB4332}" presName="text0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2F78222-FED0-1341-A507-24C349D19D89}" type="pres">
      <dgm:prSet presAssocID="{93496CB3-9BC8-FC4F-89DD-2B0CF5D6C937}" presName="Name56" presStyleLbl="parChTrans1D2" presStyleIdx="1" presStyleCnt="3"/>
      <dgm:spPr/>
      <dgm:t>
        <a:bodyPr/>
        <a:lstStyle/>
        <a:p>
          <a:endParaRPr lang="en-US"/>
        </a:p>
      </dgm:t>
    </dgm:pt>
    <dgm:pt modelId="{688F12DB-2663-5D4C-9169-528F61492CBE}" type="pres">
      <dgm:prSet presAssocID="{56C9E549-3040-9345-9967-B7FF2730B7F4}" presName="text0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FCE4EDF-F3ED-6A43-BE2D-EB0B32B7FAEF}" type="pres">
      <dgm:prSet presAssocID="{4055242A-3BBC-B847-995C-C0854038A149}" presName="Name56" presStyleLbl="parChTrans1D2" presStyleIdx="2" presStyleCnt="3"/>
      <dgm:spPr/>
      <dgm:t>
        <a:bodyPr/>
        <a:lstStyle/>
        <a:p>
          <a:endParaRPr lang="en-US"/>
        </a:p>
      </dgm:t>
    </dgm:pt>
    <dgm:pt modelId="{A5363992-B0B5-A747-AAEE-1C54C322F84D}" type="pres">
      <dgm:prSet presAssocID="{8F314A20-7779-364D-9409-68520AFD7483}" presName="text0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17B2EC7-04DC-7C49-82D7-2FD437178B0B}" srcId="{BE892BDC-7231-A141-87A4-B00127150C72}" destId="{DCAB5642-E2DA-A44F-BCFB-632327FB4332}" srcOrd="0" destOrd="0" parTransId="{759EBD4D-2A66-EC4D-842F-F757C2886F2E}" sibTransId="{71353722-2D3B-554A-B239-591F5142EDC6}"/>
    <dgm:cxn modelId="{8D33F379-83B0-5C47-BC6E-3D603E2EF6AD}" type="presOf" srcId="{DCAB5642-E2DA-A44F-BCFB-632327FB4332}" destId="{84CB14F4-0593-6A4E-9C93-08F6FF65D03D}" srcOrd="0" destOrd="0" presId="urn:microsoft.com/office/officeart/2008/layout/RadialCluster"/>
    <dgm:cxn modelId="{7B76D9D8-DADD-084E-B1E0-2AA8B19AFD91}" type="presOf" srcId="{8F314A20-7779-364D-9409-68520AFD7483}" destId="{A5363992-B0B5-A747-AAEE-1C54C322F84D}" srcOrd="0" destOrd="0" presId="urn:microsoft.com/office/officeart/2008/layout/RadialCluster"/>
    <dgm:cxn modelId="{66313E3A-1DF4-D340-9204-DED8719B3E3D}" type="presOf" srcId="{4055242A-3BBC-B847-995C-C0854038A149}" destId="{8FCE4EDF-F3ED-6A43-BE2D-EB0B32B7FAEF}" srcOrd="0" destOrd="0" presId="urn:microsoft.com/office/officeart/2008/layout/RadialCluster"/>
    <dgm:cxn modelId="{EF0A8758-6FD1-014C-A68D-8BC400237E69}" type="presOf" srcId="{0F9BB9F0-C185-AF4E-ABAE-3CDF2DC79F3C}" destId="{FC38A360-A9C1-2E4A-9525-3F3D216065FF}" srcOrd="0" destOrd="0" presId="urn:microsoft.com/office/officeart/2008/layout/RadialCluster"/>
    <dgm:cxn modelId="{15472436-2DA5-B54F-95EC-2E01E18BF356}" srcId="{BE892BDC-7231-A141-87A4-B00127150C72}" destId="{56C9E549-3040-9345-9967-B7FF2730B7F4}" srcOrd="1" destOrd="0" parTransId="{93496CB3-9BC8-FC4F-89DD-2B0CF5D6C937}" sibTransId="{D9682128-F96A-0F49-B1C3-718BA77592EE}"/>
    <dgm:cxn modelId="{F5B7F794-D268-6E48-810F-8AFF86565CA7}" type="presOf" srcId="{759EBD4D-2A66-EC4D-842F-F757C2886F2E}" destId="{3ACF2629-1D7D-EE47-9C68-B7B4C2F3FA1E}" srcOrd="0" destOrd="0" presId="urn:microsoft.com/office/officeart/2008/layout/RadialCluster"/>
    <dgm:cxn modelId="{18871C9D-1488-994C-BA10-3E55036FA640}" srcId="{0F9BB9F0-C185-AF4E-ABAE-3CDF2DC79F3C}" destId="{BE892BDC-7231-A141-87A4-B00127150C72}" srcOrd="0" destOrd="0" parTransId="{A1B4E377-BC9F-5046-ACE8-9B6112293598}" sibTransId="{C7611557-0518-1B4E-A385-30835988F5D1}"/>
    <dgm:cxn modelId="{B8B45378-E61D-F847-A01A-2E7D17C7862C}" type="presOf" srcId="{BE892BDC-7231-A141-87A4-B00127150C72}" destId="{51AA3AA8-097B-BA40-A5BC-26EF7DB4C537}" srcOrd="0" destOrd="0" presId="urn:microsoft.com/office/officeart/2008/layout/RadialCluster"/>
    <dgm:cxn modelId="{611AD991-2F23-D64E-9BC2-231AD8F21F02}" type="presOf" srcId="{93496CB3-9BC8-FC4F-89DD-2B0CF5D6C937}" destId="{62F78222-FED0-1341-A507-24C349D19D89}" srcOrd="0" destOrd="0" presId="urn:microsoft.com/office/officeart/2008/layout/RadialCluster"/>
    <dgm:cxn modelId="{AE343DB1-3214-2E45-8BB7-C88F4B8C3854}" srcId="{BE892BDC-7231-A141-87A4-B00127150C72}" destId="{8F314A20-7779-364D-9409-68520AFD7483}" srcOrd="2" destOrd="0" parTransId="{4055242A-3BBC-B847-995C-C0854038A149}" sibTransId="{37827201-5918-684F-8D48-482516E7AA8A}"/>
    <dgm:cxn modelId="{2FA95955-C2C0-9749-91C6-B6AE4E90CA51}" type="presOf" srcId="{56C9E549-3040-9345-9967-B7FF2730B7F4}" destId="{688F12DB-2663-5D4C-9169-528F61492CBE}" srcOrd="0" destOrd="0" presId="urn:microsoft.com/office/officeart/2008/layout/RadialCluster"/>
    <dgm:cxn modelId="{D6BAB476-1FE8-9E42-A80E-79425B6EEAB9}" type="presParOf" srcId="{FC38A360-A9C1-2E4A-9525-3F3D216065FF}" destId="{8E89084C-5C9E-0E4F-905D-E814288EA79F}" srcOrd="0" destOrd="0" presId="urn:microsoft.com/office/officeart/2008/layout/RadialCluster"/>
    <dgm:cxn modelId="{417CC176-B9BA-4748-8607-840F1CCD3929}" type="presParOf" srcId="{8E89084C-5C9E-0E4F-905D-E814288EA79F}" destId="{51AA3AA8-097B-BA40-A5BC-26EF7DB4C537}" srcOrd="0" destOrd="0" presId="urn:microsoft.com/office/officeart/2008/layout/RadialCluster"/>
    <dgm:cxn modelId="{72546F74-D852-8345-AD2C-9B1FC55250EC}" type="presParOf" srcId="{8E89084C-5C9E-0E4F-905D-E814288EA79F}" destId="{3ACF2629-1D7D-EE47-9C68-B7B4C2F3FA1E}" srcOrd="1" destOrd="0" presId="urn:microsoft.com/office/officeart/2008/layout/RadialCluster"/>
    <dgm:cxn modelId="{C72CB485-6C5C-EC4C-B796-F21C2D6EDCB8}" type="presParOf" srcId="{8E89084C-5C9E-0E4F-905D-E814288EA79F}" destId="{84CB14F4-0593-6A4E-9C93-08F6FF65D03D}" srcOrd="2" destOrd="0" presId="urn:microsoft.com/office/officeart/2008/layout/RadialCluster"/>
    <dgm:cxn modelId="{303AEF4F-F1C4-1C4D-A25C-A959ED8E8BDE}" type="presParOf" srcId="{8E89084C-5C9E-0E4F-905D-E814288EA79F}" destId="{62F78222-FED0-1341-A507-24C349D19D89}" srcOrd="3" destOrd="0" presId="urn:microsoft.com/office/officeart/2008/layout/RadialCluster"/>
    <dgm:cxn modelId="{5A2A8A2C-B8E4-0046-B521-535CC7C6C48F}" type="presParOf" srcId="{8E89084C-5C9E-0E4F-905D-E814288EA79F}" destId="{688F12DB-2663-5D4C-9169-528F61492CBE}" srcOrd="4" destOrd="0" presId="urn:microsoft.com/office/officeart/2008/layout/RadialCluster"/>
    <dgm:cxn modelId="{C63C1934-143B-3447-8AA6-2F0D6B7FD139}" type="presParOf" srcId="{8E89084C-5C9E-0E4F-905D-E814288EA79F}" destId="{8FCE4EDF-F3ED-6A43-BE2D-EB0B32B7FAEF}" srcOrd="5" destOrd="0" presId="urn:microsoft.com/office/officeart/2008/layout/RadialCluster"/>
    <dgm:cxn modelId="{6748722B-A5AA-B74F-BFE7-44F3B898CD02}" type="presParOf" srcId="{8E89084C-5C9E-0E4F-905D-E814288EA79F}" destId="{A5363992-B0B5-A747-AAEE-1C54C322F84D}" srcOrd="6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F9BB9F0-C185-AF4E-ABAE-3CDF2DC79F3C}" type="doc">
      <dgm:prSet loTypeId="urn:microsoft.com/office/officeart/2008/layout/RadialCluster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E892BDC-7231-A141-87A4-B00127150C72}">
      <dgm:prSet phldrT="[Text]"/>
      <dgm:spPr/>
      <dgm:t>
        <a:bodyPr/>
        <a:lstStyle/>
        <a:p>
          <a:r>
            <a:rPr lang="en-US" b="1" dirty="0" err="1" smtClean="0">
              <a:solidFill>
                <a:srgbClr val="FFFF00"/>
              </a:solidFill>
            </a:rPr>
            <a:t>Desecho</a:t>
          </a:r>
          <a:r>
            <a:rPr lang="en-US" b="1" dirty="0" smtClean="0">
              <a:solidFill>
                <a:srgbClr val="FFFF00"/>
              </a:solidFill>
            </a:rPr>
            <a:t> de </a:t>
          </a:r>
          <a:r>
            <a:rPr lang="en-US" b="1" dirty="0" err="1" smtClean="0">
              <a:solidFill>
                <a:srgbClr val="FFFF00"/>
              </a:solidFill>
            </a:rPr>
            <a:t>cuero</a:t>
          </a:r>
          <a:endParaRPr lang="en-US" b="1" dirty="0" smtClean="0">
            <a:solidFill>
              <a:srgbClr val="FFFF00"/>
            </a:solidFill>
          </a:endParaRPr>
        </a:p>
        <a:p>
          <a:r>
            <a:rPr lang="en-US" b="1" dirty="0" smtClean="0">
              <a:solidFill>
                <a:srgbClr val="FFFF00"/>
              </a:solidFill>
            </a:rPr>
            <a:t>(Wet blue)</a:t>
          </a:r>
          <a:endParaRPr lang="en-US" b="1" dirty="0">
            <a:solidFill>
              <a:srgbClr val="FFFF00"/>
            </a:solidFill>
          </a:endParaRPr>
        </a:p>
      </dgm:t>
    </dgm:pt>
    <dgm:pt modelId="{A1B4E377-BC9F-5046-ACE8-9B6112293598}" type="parTrans" cxnId="{18871C9D-1488-994C-BA10-3E55036FA640}">
      <dgm:prSet/>
      <dgm:spPr/>
      <dgm:t>
        <a:bodyPr/>
        <a:lstStyle/>
        <a:p>
          <a:endParaRPr lang="en-US"/>
        </a:p>
      </dgm:t>
    </dgm:pt>
    <dgm:pt modelId="{C7611557-0518-1B4E-A385-30835988F5D1}" type="sibTrans" cxnId="{18871C9D-1488-994C-BA10-3E55036FA640}">
      <dgm:prSet/>
      <dgm:spPr/>
      <dgm:t>
        <a:bodyPr/>
        <a:lstStyle/>
        <a:p>
          <a:endParaRPr lang="en-US"/>
        </a:p>
      </dgm:t>
    </dgm:pt>
    <dgm:pt modelId="{DCAB5642-E2DA-A44F-BCFB-632327FB4332}">
      <dgm:prSet phldrT="[Text]"/>
      <dgm:spPr/>
      <dgm:t>
        <a:bodyPr/>
        <a:lstStyle/>
        <a:p>
          <a:r>
            <a:rPr lang="en-US" b="1" i="1" dirty="0" err="1" smtClean="0"/>
            <a:t>Pirólisis</a:t>
          </a:r>
          <a:r>
            <a:rPr lang="en-US" b="1" dirty="0" smtClean="0"/>
            <a:t>: </a:t>
          </a:r>
          <a:r>
            <a:rPr lang="en-US" b="1" dirty="0" err="1" smtClean="0"/>
            <a:t>carbón</a:t>
          </a:r>
          <a:r>
            <a:rPr lang="en-US" b="1" dirty="0" smtClean="0"/>
            <a:t> </a:t>
          </a:r>
          <a:r>
            <a:rPr lang="en-US" b="1" dirty="0" err="1" smtClean="0"/>
            <a:t>activado</a:t>
          </a:r>
          <a:endParaRPr lang="en-US" b="1" dirty="0"/>
        </a:p>
      </dgm:t>
    </dgm:pt>
    <dgm:pt modelId="{759EBD4D-2A66-EC4D-842F-F757C2886F2E}" type="parTrans" cxnId="{B17B2EC7-04DC-7C49-82D7-2FD437178B0B}">
      <dgm:prSet/>
      <dgm:spPr/>
      <dgm:t>
        <a:bodyPr/>
        <a:lstStyle/>
        <a:p>
          <a:endParaRPr lang="en-US" b="1"/>
        </a:p>
      </dgm:t>
    </dgm:pt>
    <dgm:pt modelId="{71353722-2D3B-554A-B239-591F5142EDC6}" type="sibTrans" cxnId="{B17B2EC7-04DC-7C49-82D7-2FD437178B0B}">
      <dgm:prSet/>
      <dgm:spPr/>
      <dgm:t>
        <a:bodyPr/>
        <a:lstStyle/>
        <a:p>
          <a:endParaRPr lang="en-US"/>
        </a:p>
      </dgm:t>
    </dgm:pt>
    <dgm:pt modelId="{56C9E549-3040-9345-9967-B7FF2730B7F4}">
      <dgm:prSet phldrT="[Text]"/>
      <dgm:spPr/>
      <dgm:t>
        <a:bodyPr/>
        <a:lstStyle/>
        <a:p>
          <a:r>
            <a:rPr lang="en-US" b="1" dirty="0" err="1" smtClean="0"/>
            <a:t>Uso</a:t>
          </a:r>
          <a:r>
            <a:rPr lang="en-US" b="1" dirty="0" smtClean="0"/>
            <a:t> </a:t>
          </a:r>
          <a:r>
            <a:rPr lang="en-US" b="1" dirty="0" err="1" smtClean="0"/>
            <a:t>directo</a:t>
          </a:r>
          <a:r>
            <a:rPr lang="en-US" b="1" dirty="0" smtClean="0"/>
            <a:t> </a:t>
          </a:r>
          <a:r>
            <a:rPr lang="en-US" b="1" dirty="0" err="1" smtClean="0"/>
            <a:t>como</a:t>
          </a:r>
          <a:r>
            <a:rPr lang="en-US" b="1" dirty="0" smtClean="0"/>
            <a:t> </a:t>
          </a:r>
          <a:r>
            <a:rPr lang="en-US" b="1" dirty="0" err="1" smtClean="0"/>
            <a:t>adsorbente</a:t>
          </a:r>
          <a:endParaRPr lang="en-US" b="1" dirty="0"/>
        </a:p>
      </dgm:t>
    </dgm:pt>
    <dgm:pt modelId="{93496CB3-9BC8-FC4F-89DD-2B0CF5D6C937}" type="parTrans" cxnId="{15472436-2DA5-B54F-95EC-2E01E18BF356}">
      <dgm:prSet/>
      <dgm:spPr/>
      <dgm:t>
        <a:bodyPr/>
        <a:lstStyle/>
        <a:p>
          <a:endParaRPr lang="en-US" b="1"/>
        </a:p>
      </dgm:t>
    </dgm:pt>
    <dgm:pt modelId="{D9682128-F96A-0F49-B1C3-718BA77592EE}" type="sibTrans" cxnId="{15472436-2DA5-B54F-95EC-2E01E18BF356}">
      <dgm:prSet/>
      <dgm:spPr/>
      <dgm:t>
        <a:bodyPr/>
        <a:lstStyle/>
        <a:p>
          <a:endParaRPr lang="en-US"/>
        </a:p>
      </dgm:t>
    </dgm:pt>
    <dgm:pt modelId="{8F314A20-7779-364D-9409-68520AFD7483}">
      <dgm:prSet phldrT="[Text]"/>
      <dgm:spPr/>
      <dgm:t>
        <a:bodyPr/>
        <a:lstStyle/>
        <a:p>
          <a:r>
            <a:rPr lang="en-US" b="1" dirty="0" err="1" smtClean="0"/>
            <a:t>Desecho</a:t>
          </a:r>
          <a:r>
            <a:rPr lang="en-US" b="1" dirty="0" smtClean="0"/>
            <a:t> sin </a:t>
          </a:r>
          <a:r>
            <a:rPr lang="en-US" b="1" dirty="0" err="1" smtClean="0"/>
            <a:t>cromo</a:t>
          </a:r>
          <a:endParaRPr lang="en-US" b="1" dirty="0"/>
        </a:p>
      </dgm:t>
    </dgm:pt>
    <dgm:pt modelId="{4055242A-3BBC-B847-995C-C0854038A149}" type="parTrans" cxnId="{AE343DB1-3214-2E45-8BB7-C88F4B8C3854}">
      <dgm:prSet/>
      <dgm:spPr/>
      <dgm:t>
        <a:bodyPr/>
        <a:lstStyle/>
        <a:p>
          <a:endParaRPr lang="en-US" b="1"/>
        </a:p>
      </dgm:t>
    </dgm:pt>
    <dgm:pt modelId="{37827201-5918-684F-8D48-482516E7AA8A}" type="sibTrans" cxnId="{AE343DB1-3214-2E45-8BB7-C88F4B8C3854}">
      <dgm:prSet/>
      <dgm:spPr/>
      <dgm:t>
        <a:bodyPr/>
        <a:lstStyle/>
        <a:p>
          <a:endParaRPr lang="en-US"/>
        </a:p>
      </dgm:t>
    </dgm:pt>
    <dgm:pt modelId="{FC38A360-A9C1-2E4A-9525-3F3D216065FF}" type="pres">
      <dgm:prSet presAssocID="{0F9BB9F0-C185-AF4E-ABAE-3CDF2DC79F3C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8E89084C-5C9E-0E4F-905D-E814288EA79F}" type="pres">
      <dgm:prSet presAssocID="{BE892BDC-7231-A141-87A4-B00127150C72}" presName="singleCycle" presStyleCnt="0"/>
      <dgm:spPr/>
    </dgm:pt>
    <dgm:pt modelId="{51AA3AA8-097B-BA40-A5BC-26EF7DB4C537}" type="pres">
      <dgm:prSet presAssocID="{BE892BDC-7231-A141-87A4-B00127150C72}" presName="singleCenter" presStyleLbl="node1" presStyleIdx="0" presStyleCnt="4">
        <dgm:presLayoutVars>
          <dgm:chMax val="7"/>
          <dgm:chPref val="7"/>
        </dgm:presLayoutVars>
      </dgm:prSet>
      <dgm:spPr/>
      <dgm:t>
        <a:bodyPr/>
        <a:lstStyle/>
        <a:p>
          <a:endParaRPr lang="en-US"/>
        </a:p>
      </dgm:t>
    </dgm:pt>
    <dgm:pt modelId="{3ACF2629-1D7D-EE47-9C68-B7B4C2F3FA1E}" type="pres">
      <dgm:prSet presAssocID="{759EBD4D-2A66-EC4D-842F-F757C2886F2E}" presName="Name56" presStyleLbl="parChTrans1D2" presStyleIdx="0" presStyleCnt="3"/>
      <dgm:spPr/>
      <dgm:t>
        <a:bodyPr/>
        <a:lstStyle/>
        <a:p>
          <a:endParaRPr lang="en-US"/>
        </a:p>
      </dgm:t>
    </dgm:pt>
    <dgm:pt modelId="{84CB14F4-0593-6A4E-9C93-08F6FF65D03D}" type="pres">
      <dgm:prSet presAssocID="{DCAB5642-E2DA-A44F-BCFB-632327FB4332}" presName="text0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2F78222-FED0-1341-A507-24C349D19D89}" type="pres">
      <dgm:prSet presAssocID="{93496CB3-9BC8-FC4F-89DD-2B0CF5D6C937}" presName="Name56" presStyleLbl="parChTrans1D2" presStyleIdx="1" presStyleCnt="3"/>
      <dgm:spPr/>
      <dgm:t>
        <a:bodyPr/>
        <a:lstStyle/>
        <a:p>
          <a:endParaRPr lang="en-US"/>
        </a:p>
      </dgm:t>
    </dgm:pt>
    <dgm:pt modelId="{688F12DB-2663-5D4C-9169-528F61492CBE}" type="pres">
      <dgm:prSet presAssocID="{56C9E549-3040-9345-9967-B7FF2730B7F4}" presName="text0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FCE4EDF-F3ED-6A43-BE2D-EB0B32B7FAEF}" type="pres">
      <dgm:prSet presAssocID="{4055242A-3BBC-B847-995C-C0854038A149}" presName="Name56" presStyleLbl="parChTrans1D2" presStyleIdx="2" presStyleCnt="3"/>
      <dgm:spPr/>
      <dgm:t>
        <a:bodyPr/>
        <a:lstStyle/>
        <a:p>
          <a:endParaRPr lang="en-US"/>
        </a:p>
      </dgm:t>
    </dgm:pt>
    <dgm:pt modelId="{A5363992-B0B5-A747-AAEE-1C54C322F84D}" type="pres">
      <dgm:prSet presAssocID="{8F314A20-7779-364D-9409-68520AFD7483}" presName="text0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17B2EC7-04DC-7C49-82D7-2FD437178B0B}" srcId="{BE892BDC-7231-A141-87A4-B00127150C72}" destId="{DCAB5642-E2DA-A44F-BCFB-632327FB4332}" srcOrd="0" destOrd="0" parTransId="{759EBD4D-2A66-EC4D-842F-F757C2886F2E}" sibTransId="{71353722-2D3B-554A-B239-591F5142EDC6}"/>
    <dgm:cxn modelId="{2FDC41B6-4E7D-8842-83CF-3058570EA17A}" type="presOf" srcId="{4055242A-3BBC-B847-995C-C0854038A149}" destId="{8FCE4EDF-F3ED-6A43-BE2D-EB0B32B7FAEF}" srcOrd="0" destOrd="0" presId="urn:microsoft.com/office/officeart/2008/layout/RadialCluster"/>
    <dgm:cxn modelId="{6E2B3AD6-284D-6D45-B976-97E45C89F04F}" type="presOf" srcId="{BE892BDC-7231-A141-87A4-B00127150C72}" destId="{51AA3AA8-097B-BA40-A5BC-26EF7DB4C537}" srcOrd="0" destOrd="0" presId="urn:microsoft.com/office/officeart/2008/layout/RadialCluster"/>
    <dgm:cxn modelId="{15472436-2DA5-B54F-95EC-2E01E18BF356}" srcId="{BE892BDC-7231-A141-87A4-B00127150C72}" destId="{56C9E549-3040-9345-9967-B7FF2730B7F4}" srcOrd="1" destOrd="0" parTransId="{93496CB3-9BC8-FC4F-89DD-2B0CF5D6C937}" sibTransId="{D9682128-F96A-0F49-B1C3-718BA77592EE}"/>
    <dgm:cxn modelId="{AE343DB1-3214-2E45-8BB7-C88F4B8C3854}" srcId="{BE892BDC-7231-A141-87A4-B00127150C72}" destId="{8F314A20-7779-364D-9409-68520AFD7483}" srcOrd="2" destOrd="0" parTransId="{4055242A-3BBC-B847-995C-C0854038A149}" sibTransId="{37827201-5918-684F-8D48-482516E7AA8A}"/>
    <dgm:cxn modelId="{BC152FE4-E50D-2A47-91EB-7618C1245EA1}" type="presOf" srcId="{DCAB5642-E2DA-A44F-BCFB-632327FB4332}" destId="{84CB14F4-0593-6A4E-9C93-08F6FF65D03D}" srcOrd="0" destOrd="0" presId="urn:microsoft.com/office/officeart/2008/layout/RadialCluster"/>
    <dgm:cxn modelId="{18871C9D-1488-994C-BA10-3E55036FA640}" srcId="{0F9BB9F0-C185-AF4E-ABAE-3CDF2DC79F3C}" destId="{BE892BDC-7231-A141-87A4-B00127150C72}" srcOrd="0" destOrd="0" parTransId="{A1B4E377-BC9F-5046-ACE8-9B6112293598}" sibTransId="{C7611557-0518-1B4E-A385-30835988F5D1}"/>
    <dgm:cxn modelId="{EC1A9006-12AA-F946-AB76-DFD8774D87D6}" type="presOf" srcId="{56C9E549-3040-9345-9967-B7FF2730B7F4}" destId="{688F12DB-2663-5D4C-9169-528F61492CBE}" srcOrd="0" destOrd="0" presId="urn:microsoft.com/office/officeart/2008/layout/RadialCluster"/>
    <dgm:cxn modelId="{BB0A62CC-2280-3741-8D69-5F7A4FF30C64}" type="presOf" srcId="{8F314A20-7779-364D-9409-68520AFD7483}" destId="{A5363992-B0B5-A747-AAEE-1C54C322F84D}" srcOrd="0" destOrd="0" presId="urn:microsoft.com/office/officeart/2008/layout/RadialCluster"/>
    <dgm:cxn modelId="{72A9D9CA-6190-174C-8A89-C7B3670AA36F}" type="presOf" srcId="{0F9BB9F0-C185-AF4E-ABAE-3CDF2DC79F3C}" destId="{FC38A360-A9C1-2E4A-9525-3F3D216065FF}" srcOrd="0" destOrd="0" presId="urn:microsoft.com/office/officeart/2008/layout/RadialCluster"/>
    <dgm:cxn modelId="{2BDB21CF-5CF8-1C4E-8D26-AE0D052A7A84}" type="presOf" srcId="{759EBD4D-2A66-EC4D-842F-F757C2886F2E}" destId="{3ACF2629-1D7D-EE47-9C68-B7B4C2F3FA1E}" srcOrd="0" destOrd="0" presId="urn:microsoft.com/office/officeart/2008/layout/RadialCluster"/>
    <dgm:cxn modelId="{218B4F56-855F-304D-9ECA-4CA07102F31A}" type="presOf" srcId="{93496CB3-9BC8-FC4F-89DD-2B0CF5D6C937}" destId="{62F78222-FED0-1341-A507-24C349D19D89}" srcOrd="0" destOrd="0" presId="urn:microsoft.com/office/officeart/2008/layout/RadialCluster"/>
    <dgm:cxn modelId="{D75AA5B9-443C-B84D-A8D4-BF5E78DF7FF9}" type="presParOf" srcId="{FC38A360-A9C1-2E4A-9525-3F3D216065FF}" destId="{8E89084C-5C9E-0E4F-905D-E814288EA79F}" srcOrd="0" destOrd="0" presId="urn:microsoft.com/office/officeart/2008/layout/RadialCluster"/>
    <dgm:cxn modelId="{C4175951-85B5-1D45-B9A8-AD415BC40902}" type="presParOf" srcId="{8E89084C-5C9E-0E4F-905D-E814288EA79F}" destId="{51AA3AA8-097B-BA40-A5BC-26EF7DB4C537}" srcOrd="0" destOrd="0" presId="urn:microsoft.com/office/officeart/2008/layout/RadialCluster"/>
    <dgm:cxn modelId="{BEB481DA-B306-6343-ABA5-378C2B3494B2}" type="presParOf" srcId="{8E89084C-5C9E-0E4F-905D-E814288EA79F}" destId="{3ACF2629-1D7D-EE47-9C68-B7B4C2F3FA1E}" srcOrd="1" destOrd="0" presId="urn:microsoft.com/office/officeart/2008/layout/RadialCluster"/>
    <dgm:cxn modelId="{2663FF2B-61CE-2C4A-8469-95D13E6AC0F2}" type="presParOf" srcId="{8E89084C-5C9E-0E4F-905D-E814288EA79F}" destId="{84CB14F4-0593-6A4E-9C93-08F6FF65D03D}" srcOrd="2" destOrd="0" presId="urn:microsoft.com/office/officeart/2008/layout/RadialCluster"/>
    <dgm:cxn modelId="{1D9E7885-A941-F948-837E-195A64827687}" type="presParOf" srcId="{8E89084C-5C9E-0E4F-905D-E814288EA79F}" destId="{62F78222-FED0-1341-A507-24C349D19D89}" srcOrd="3" destOrd="0" presId="urn:microsoft.com/office/officeart/2008/layout/RadialCluster"/>
    <dgm:cxn modelId="{EF08B001-C055-884C-83F5-F1418304D808}" type="presParOf" srcId="{8E89084C-5C9E-0E4F-905D-E814288EA79F}" destId="{688F12DB-2663-5D4C-9169-528F61492CBE}" srcOrd="4" destOrd="0" presId="urn:microsoft.com/office/officeart/2008/layout/RadialCluster"/>
    <dgm:cxn modelId="{D267D07C-3CFA-9844-859D-12735DAB80A9}" type="presParOf" srcId="{8E89084C-5C9E-0E4F-905D-E814288EA79F}" destId="{8FCE4EDF-F3ED-6A43-BE2D-EB0B32B7FAEF}" srcOrd="5" destOrd="0" presId="urn:microsoft.com/office/officeart/2008/layout/RadialCluster"/>
    <dgm:cxn modelId="{3BBF0200-E915-E44E-9C82-EDBD7F245F2E}" type="presParOf" srcId="{8E89084C-5C9E-0E4F-905D-E814288EA79F}" destId="{A5363992-B0B5-A747-AAEE-1C54C322F84D}" srcOrd="6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AA3AA8-097B-BA40-A5BC-26EF7DB4C537}">
      <dsp:nvSpPr>
        <dsp:cNvPr id="0" name=""/>
        <dsp:cNvSpPr/>
      </dsp:nvSpPr>
      <dsp:spPr>
        <a:xfrm>
          <a:off x="3360203" y="2680047"/>
          <a:ext cx="1728192" cy="172819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8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50800" dist="42924" dir="5400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err="1" smtClean="0">
              <a:solidFill>
                <a:srgbClr val="FFFF00"/>
              </a:solidFill>
            </a:rPr>
            <a:t>Desecho</a:t>
          </a:r>
          <a:r>
            <a:rPr lang="en-US" sz="2800" b="1" kern="1200" dirty="0" smtClean="0">
              <a:solidFill>
                <a:srgbClr val="FFFF00"/>
              </a:solidFill>
            </a:rPr>
            <a:t> de </a:t>
          </a:r>
          <a:r>
            <a:rPr lang="en-US" sz="2800" b="1" kern="1200" dirty="0" err="1" smtClean="0">
              <a:solidFill>
                <a:srgbClr val="FFFF00"/>
              </a:solidFill>
            </a:rPr>
            <a:t>cuero</a:t>
          </a:r>
          <a:endParaRPr lang="en-US" sz="2800" b="1" kern="1200" dirty="0" smtClean="0">
            <a:solidFill>
              <a:srgbClr val="FFFF00"/>
            </a:solidFill>
          </a:endParaRP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>
              <a:solidFill>
                <a:srgbClr val="FFFF00"/>
              </a:solidFill>
            </a:rPr>
            <a:t>(Wet blue)</a:t>
          </a:r>
          <a:endParaRPr lang="en-US" sz="2800" b="1" kern="1200" dirty="0">
            <a:solidFill>
              <a:srgbClr val="FFFF00"/>
            </a:solidFill>
          </a:endParaRPr>
        </a:p>
      </dsp:txBody>
      <dsp:txXfrm>
        <a:off x="3444566" y="2764410"/>
        <a:ext cx="1559466" cy="1559466"/>
      </dsp:txXfrm>
    </dsp:sp>
    <dsp:sp modelId="{3ACF2629-1D7D-EE47-9C68-B7B4C2F3FA1E}">
      <dsp:nvSpPr>
        <dsp:cNvPr id="0" name=""/>
        <dsp:cNvSpPr/>
      </dsp:nvSpPr>
      <dsp:spPr>
        <a:xfrm rot="16200000">
          <a:off x="3618172" y="2073920"/>
          <a:ext cx="1212254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212254" y="0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4CB14F4-0593-6A4E-9C93-08F6FF65D03D}">
      <dsp:nvSpPr>
        <dsp:cNvPr id="0" name=""/>
        <dsp:cNvSpPr/>
      </dsp:nvSpPr>
      <dsp:spPr>
        <a:xfrm>
          <a:off x="3645355" y="309904"/>
          <a:ext cx="1157888" cy="115788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8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50800" dist="42924" dir="5400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b="1" i="1" kern="1200" dirty="0" err="1" smtClean="0"/>
            <a:t>Pirólisis</a:t>
          </a:r>
          <a:r>
            <a:rPr lang="en-US" sz="2100" b="1" kern="1200" dirty="0" smtClean="0"/>
            <a:t>: </a:t>
          </a:r>
          <a:r>
            <a:rPr lang="en-US" sz="2100" b="1" kern="1200" dirty="0" err="1" smtClean="0"/>
            <a:t>carbón</a:t>
          </a:r>
          <a:r>
            <a:rPr lang="en-US" sz="2100" b="1" kern="1200" dirty="0" smtClean="0"/>
            <a:t> </a:t>
          </a:r>
          <a:r>
            <a:rPr lang="en-US" sz="2100" b="1" kern="1200" dirty="0" err="1" smtClean="0"/>
            <a:t>activado</a:t>
          </a:r>
          <a:endParaRPr lang="en-US" sz="2100" b="1" kern="1200" dirty="0"/>
        </a:p>
      </dsp:txBody>
      <dsp:txXfrm>
        <a:off x="3701878" y="366427"/>
        <a:ext cx="1044842" cy="1044842"/>
      </dsp:txXfrm>
    </dsp:sp>
    <dsp:sp modelId="{62F78222-FED0-1341-A507-24C349D19D89}">
      <dsp:nvSpPr>
        <dsp:cNvPr id="0" name=""/>
        <dsp:cNvSpPr/>
      </dsp:nvSpPr>
      <dsp:spPr>
        <a:xfrm rot="1800000">
          <a:off x="5022144" y="4290283"/>
          <a:ext cx="989015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989015" y="0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88F12DB-2663-5D4C-9169-528F61492CBE}">
      <dsp:nvSpPr>
        <dsp:cNvPr id="0" name=""/>
        <dsp:cNvSpPr/>
      </dsp:nvSpPr>
      <dsp:spPr>
        <a:xfrm>
          <a:off x="5944908" y="4292846"/>
          <a:ext cx="1157888" cy="115788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8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50800" dist="42924" dir="5400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 dirty="0" err="1" smtClean="0"/>
            <a:t>Uso</a:t>
          </a:r>
          <a:r>
            <a:rPr lang="en-US" sz="1700" b="1" kern="1200" dirty="0" smtClean="0"/>
            <a:t> </a:t>
          </a:r>
          <a:r>
            <a:rPr lang="en-US" sz="1700" b="1" kern="1200" dirty="0" err="1" smtClean="0"/>
            <a:t>directo</a:t>
          </a:r>
          <a:r>
            <a:rPr lang="en-US" sz="1700" b="1" kern="1200" dirty="0" smtClean="0"/>
            <a:t> </a:t>
          </a:r>
          <a:r>
            <a:rPr lang="en-US" sz="1700" b="1" kern="1200" dirty="0" err="1" smtClean="0"/>
            <a:t>como</a:t>
          </a:r>
          <a:r>
            <a:rPr lang="en-US" sz="1700" b="1" kern="1200" dirty="0" smtClean="0"/>
            <a:t> </a:t>
          </a:r>
          <a:r>
            <a:rPr lang="en-US" sz="1700" b="1" kern="1200" dirty="0" err="1" smtClean="0"/>
            <a:t>adsorbente</a:t>
          </a:r>
          <a:endParaRPr lang="en-US" sz="1700" b="1" kern="1200" dirty="0"/>
        </a:p>
      </dsp:txBody>
      <dsp:txXfrm>
        <a:off x="6001431" y="4349369"/>
        <a:ext cx="1044842" cy="1044842"/>
      </dsp:txXfrm>
    </dsp:sp>
    <dsp:sp modelId="{8FCE4EDF-F3ED-6A43-BE2D-EB0B32B7FAEF}">
      <dsp:nvSpPr>
        <dsp:cNvPr id="0" name=""/>
        <dsp:cNvSpPr/>
      </dsp:nvSpPr>
      <dsp:spPr>
        <a:xfrm rot="9000000">
          <a:off x="2437439" y="4290283"/>
          <a:ext cx="989015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989015" y="0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5363992-B0B5-A747-AAEE-1C54C322F84D}">
      <dsp:nvSpPr>
        <dsp:cNvPr id="0" name=""/>
        <dsp:cNvSpPr/>
      </dsp:nvSpPr>
      <dsp:spPr>
        <a:xfrm>
          <a:off x="1345802" y="4292846"/>
          <a:ext cx="1157888" cy="115788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8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50800" dist="42924" dir="5400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b="1" kern="1200" dirty="0" err="1" smtClean="0"/>
            <a:t>Desecho</a:t>
          </a:r>
          <a:r>
            <a:rPr lang="en-US" sz="2100" b="1" kern="1200" dirty="0" smtClean="0"/>
            <a:t> sin </a:t>
          </a:r>
          <a:r>
            <a:rPr lang="en-US" sz="2100" b="1" kern="1200" dirty="0" err="1" smtClean="0"/>
            <a:t>cromo</a:t>
          </a:r>
          <a:endParaRPr lang="en-US" sz="2100" b="1" kern="1200" dirty="0"/>
        </a:p>
      </dsp:txBody>
      <dsp:txXfrm>
        <a:off x="1402325" y="4349369"/>
        <a:ext cx="1044842" cy="104484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AA3AA8-097B-BA40-A5BC-26EF7DB4C537}">
      <dsp:nvSpPr>
        <dsp:cNvPr id="0" name=""/>
        <dsp:cNvSpPr/>
      </dsp:nvSpPr>
      <dsp:spPr>
        <a:xfrm>
          <a:off x="3360203" y="2680047"/>
          <a:ext cx="1728192" cy="172819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8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50800" dist="42924" dir="5400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err="1" smtClean="0">
              <a:solidFill>
                <a:srgbClr val="FFFF00"/>
              </a:solidFill>
            </a:rPr>
            <a:t>Desecho</a:t>
          </a:r>
          <a:r>
            <a:rPr lang="en-US" sz="2800" b="1" kern="1200" dirty="0" smtClean="0">
              <a:solidFill>
                <a:srgbClr val="FFFF00"/>
              </a:solidFill>
            </a:rPr>
            <a:t> de </a:t>
          </a:r>
          <a:r>
            <a:rPr lang="en-US" sz="2800" b="1" kern="1200" dirty="0" err="1" smtClean="0">
              <a:solidFill>
                <a:srgbClr val="FFFF00"/>
              </a:solidFill>
            </a:rPr>
            <a:t>cuero</a:t>
          </a:r>
          <a:endParaRPr lang="en-US" sz="2800" b="1" kern="1200" dirty="0" smtClean="0">
            <a:solidFill>
              <a:srgbClr val="FFFF00"/>
            </a:solidFill>
          </a:endParaRP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>
              <a:solidFill>
                <a:srgbClr val="FFFF00"/>
              </a:solidFill>
            </a:rPr>
            <a:t>(Wet blue)</a:t>
          </a:r>
          <a:endParaRPr lang="en-US" sz="2800" b="1" kern="1200" dirty="0">
            <a:solidFill>
              <a:srgbClr val="FFFF00"/>
            </a:solidFill>
          </a:endParaRPr>
        </a:p>
      </dsp:txBody>
      <dsp:txXfrm>
        <a:off x="3444566" y="2764410"/>
        <a:ext cx="1559466" cy="1559466"/>
      </dsp:txXfrm>
    </dsp:sp>
    <dsp:sp modelId="{3ACF2629-1D7D-EE47-9C68-B7B4C2F3FA1E}">
      <dsp:nvSpPr>
        <dsp:cNvPr id="0" name=""/>
        <dsp:cNvSpPr/>
      </dsp:nvSpPr>
      <dsp:spPr>
        <a:xfrm rot="16200000">
          <a:off x="3618172" y="2073920"/>
          <a:ext cx="1212254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212254" y="0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4CB14F4-0593-6A4E-9C93-08F6FF65D03D}">
      <dsp:nvSpPr>
        <dsp:cNvPr id="0" name=""/>
        <dsp:cNvSpPr/>
      </dsp:nvSpPr>
      <dsp:spPr>
        <a:xfrm>
          <a:off x="3645355" y="309904"/>
          <a:ext cx="1157888" cy="115788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8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50800" dist="42924" dir="5400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b="1" i="1" kern="1200" dirty="0" err="1" smtClean="0"/>
            <a:t>Pirólisis</a:t>
          </a:r>
          <a:r>
            <a:rPr lang="en-US" sz="2100" b="1" kern="1200" dirty="0" smtClean="0"/>
            <a:t>: </a:t>
          </a:r>
          <a:r>
            <a:rPr lang="en-US" sz="2100" b="1" kern="1200" dirty="0" err="1" smtClean="0"/>
            <a:t>carbón</a:t>
          </a:r>
          <a:r>
            <a:rPr lang="en-US" sz="2100" b="1" kern="1200" dirty="0" smtClean="0"/>
            <a:t> </a:t>
          </a:r>
          <a:r>
            <a:rPr lang="en-US" sz="2100" b="1" kern="1200" dirty="0" err="1" smtClean="0"/>
            <a:t>activado</a:t>
          </a:r>
          <a:endParaRPr lang="en-US" sz="2100" b="1" kern="1200" dirty="0"/>
        </a:p>
      </dsp:txBody>
      <dsp:txXfrm>
        <a:off x="3701878" y="366427"/>
        <a:ext cx="1044842" cy="1044842"/>
      </dsp:txXfrm>
    </dsp:sp>
    <dsp:sp modelId="{62F78222-FED0-1341-A507-24C349D19D89}">
      <dsp:nvSpPr>
        <dsp:cNvPr id="0" name=""/>
        <dsp:cNvSpPr/>
      </dsp:nvSpPr>
      <dsp:spPr>
        <a:xfrm rot="1800000">
          <a:off x="5022144" y="4290283"/>
          <a:ext cx="989015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989015" y="0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88F12DB-2663-5D4C-9169-528F61492CBE}">
      <dsp:nvSpPr>
        <dsp:cNvPr id="0" name=""/>
        <dsp:cNvSpPr/>
      </dsp:nvSpPr>
      <dsp:spPr>
        <a:xfrm>
          <a:off x="5944908" y="4292846"/>
          <a:ext cx="1157888" cy="115788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8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50800" dist="42924" dir="5400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 dirty="0" err="1" smtClean="0">
              <a:solidFill>
                <a:schemeClr val="tx1"/>
              </a:solidFill>
            </a:rPr>
            <a:t>Uso</a:t>
          </a:r>
          <a:r>
            <a:rPr lang="en-US" sz="1700" b="1" kern="1200" dirty="0" smtClean="0">
              <a:solidFill>
                <a:schemeClr val="tx1"/>
              </a:solidFill>
            </a:rPr>
            <a:t> </a:t>
          </a:r>
          <a:r>
            <a:rPr lang="en-US" sz="1700" b="1" kern="1200" dirty="0" err="1" smtClean="0">
              <a:solidFill>
                <a:schemeClr val="tx1"/>
              </a:solidFill>
            </a:rPr>
            <a:t>directo</a:t>
          </a:r>
          <a:r>
            <a:rPr lang="en-US" sz="1700" b="1" kern="1200" dirty="0" smtClean="0">
              <a:solidFill>
                <a:schemeClr val="tx1"/>
              </a:solidFill>
            </a:rPr>
            <a:t> </a:t>
          </a:r>
          <a:r>
            <a:rPr lang="en-US" sz="1700" b="1" kern="1200" dirty="0" err="1" smtClean="0">
              <a:solidFill>
                <a:schemeClr val="tx1"/>
              </a:solidFill>
            </a:rPr>
            <a:t>como</a:t>
          </a:r>
          <a:r>
            <a:rPr lang="en-US" sz="1700" b="1" kern="1200" dirty="0" smtClean="0">
              <a:solidFill>
                <a:schemeClr val="tx1"/>
              </a:solidFill>
            </a:rPr>
            <a:t> </a:t>
          </a:r>
          <a:r>
            <a:rPr lang="en-US" sz="1700" b="1" kern="1200" dirty="0" err="1" smtClean="0">
              <a:solidFill>
                <a:schemeClr val="tx1"/>
              </a:solidFill>
            </a:rPr>
            <a:t>adsorbente</a:t>
          </a:r>
          <a:endParaRPr lang="en-US" sz="1700" b="1" kern="1200" dirty="0">
            <a:solidFill>
              <a:schemeClr val="tx1"/>
            </a:solidFill>
          </a:endParaRPr>
        </a:p>
      </dsp:txBody>
      <dsp:txXfrm>
        <a:off x="6001431" y="4349369"/>
        <a:ext cx="1044842" cy="1044842"/>
      </dsp:txXfrm>
    </dsp:sp>
    <dsp:sp modelId="{8FCE4EDF-F3ED-6A43-BE2D-EB0B32B7FAEF}">
      <dsp:nvSpPr>
        <dsp:cNvPr id="0" name=""/>
        <dsp:cNvSpPr/>
      </dsp:nvSpPr>
      <dsp:spPr>
        <a:xfrm rot="9000000">
          <a:off x="2437439" y="4290283"/>
          <a:ext cx="989015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989015" y="0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5363992-B0B5-A747-AAEE-1C54C322F84D}">
      <dsp:nvSpPr>
        <dsp:cNvPr id="0" name=""/>
        <dsp:cNvSpPr/>
      </dsp:nvSpPr>
      <dsp:spPr>
        <a:xfrm>
          <a:off x="1345802" y="4292846"/>
          <a:ext cx="1157888" cy="115788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8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50800" dist="42924" dir="5400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b="1" kern="1200" dirty="0" err="1" smtClean="0"/>
            <a:t>Desecho</a:t>
          </a:r>
          <a:r>
            <a:rPr lang="en-US" sz="2100" b="1" kern="1200" dirty="0" smtClean="0"/>
            <a:t> sin </a:t>
          </a:r>
          <a:r>
            <a:rPr lang="en-US" sz="2100" b="1" kern="1200" dirty="0" err="1" smtClean="0"/>
            <a:t>cromo</a:t>
          </a:r>
          <a:endParaRPr lang="en-US" sz="2100" b="1" kern="1200" dirty="0"/>
        </a:p>
      </dsp:txBody>
      <dsp:txXfrm>
        <a:off x="1402325" y="4349369"/>
        <a:ext cx="1044842" cy="104484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AA3AA8-097B-BA40-A5BC-26EF7DB4C537}">
      <dsp:nvSpPr>
        <dsp:cNvPr id="0" name=""/>
        <dsp:cNvSpPr/>
      </dsp:nvSpPr>
      <dsp:spPr>
        <a:xfrm>
          <a:off x="3360203" y="2680047"/>
          <a:ext cx="1728192" cy="172819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8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50800" dist="42924" dir="5400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err="1" smtClean="0">
              <a:solidFill>
                <a:srgbClr val="FFFF00"/>
              </a:solidFill>
            </a:rPr>
            <a:t>Desecho</a:t>
          </a:r>
          <a:r>
            <a:rPr lang="en-US" sz="2800" b="1" kern="1200" dirty="0" smtClean="0">
              <a:solidFill>
                <a:srgbClr val="FFFF00"/>
              </a:solidFill>
            </a:rPr>
            <a:t> de </a:t>
          </a:r>
          <a:r>
            <a:rPr lang="en-US" sz="2800" b="1" kern="1200" dirty="0" err="1" smtClean="0">
              <a:solidFill>
                <a:srgbClr val="FFFF00"/>
              </a:solidFill>
            </a:rPr>
            <a:t>cuero</a:t>
          </a:r>
          <a:endParaRPr lang="en-US" sz="2800" b="1" kern="1200" dirty="0" smtClean="0">
            <a:solidFill>
              <a:srgbClr val="FFFF00"/>
            </a:solidFill>
          </a:endParaRP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>
              <a:solidFill>
                <a:srgbClr val="FFFF00"/>
              </a:solidFill>
            </a:rPr>
            <a:t>(Wet blue)</a:t>
          </a:r>
          <a:endParaRPr lang="en-US" sz="2800" b="1" kern="1200" dirty="0">
            <a:solidFill>
              <a:srgbClr val="FFFF00"/>
            </a:solidFill>
          </a:endParaRPr>
        </a:p>
      </dsp:txBody>
      <dsp:txXfrm>
        <a:off x="3444566" y="2764410"/>
        <a:ext cx="1559466" cy="1559466"/>
      </dsp:txXfrm>
    </dsp:sp>
    <dsp:sp modelId="{3ACF2629-1D7D-EE47-9C68-B7B4C2F3FA1E}">
      <dsp:nvSpPr>
        <dsp:cNvPr id="0" name=""/>
        <dsp:cNvSpPr/>
      </dsp:nvSpPr>
      <dsp:spPr>
        <a:xfrm rot="16200000">
          <a:off x="3618172" y="2073920"/>
          <a:ext cx="1212254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212254" y="0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4CB14F4-0593-6A4E-9C93-08F6FF65D03D}">
      <dsp:nvSpPr>
        <dsp:cNvPr id="0" name=""/>
        <dsp:cNvSpPr/>
      </dsp:nvSpPr>
      <dsp:spPr>
        <a:xfrm>
          <a:off x="3645355" y="309904"/>
          <a:ext cx="1157888" cy="115788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8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50800" dist="42924" dir="5400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b="1" i="1" kern="1200" dirty="0" err="1" smtClean="0"/>
            <a:t>Pirólisis</a:t>
          </a:r>
          <a:r>
            <a:rPr lang="en-US" sz="2100" b="1" kern="1200" dirty="0" smtClean="0"/>
            <a:t>: </a:t>
          </a:r>
          <a:r>
            <a:rPr lang="en-US" sz="2100" b="1" kern="1200" dirty="0" err="1" smtClean="0"/>
            <a:t>carbón</a:t>
          </a:r>
          <a:r>
            <a:rPr lang="en-US" sz="2100" b="1" kern="1200" dirty="0" smtClean="0"/>
            <a:t> </a:t>
          </a:r>
          <a:r>
            <a:rPr lang="en-US" sz="2100" b="1" kern="1200" dirty="0" err="1" smtClean="0"/>
            <a:t>activado</a:t>
          </a:r>
          <a:endParaRPr lang="en-US" sz="2100" b="1" kern="1200" dirty="0"/>
        </a:p>
      </dsp:txBody>
      <dsp:txXfrm>
        <a:off x="3701878" y="366427"/>
        <a:ext cx="1044842" cy="1044842"/>
      </dsp:txXfrm>
    </dsp:sp>
    <dsp:sp modelId="{62F78222-FED0-1341-A507-24C349D19D89}">
      <dsp:nvSpPr>
        <dsp:cNvPr id="0" name=""/>
        <dsp:cNvSpPr/>
      </dsp:nvSpPr>
      <dsp:spPr>
        <a:xfrm rot="1800000">
          <a:off x="5022144" y="4290283"/>
          <a:ext cx="989015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989015" y="0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88F12DB-2663-5D4C-9169-528F61492CBE}">
      <dsp:nvSpPr>
        <dsp:cNvPr id="0" name=""/>
        <dsp:cNvSpPr/>
      </dsp:nvSpPr>
      <dsp:spPr>
        <a:xfrm>
          <a:off x="5944908" y="4292846"/>
          <a:ext cx="1157888" cy="115788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8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50800" dist="42924" dir="5400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 dirty="0" err="1" smtClean="0"/>
            <a:t>Uso</a:t>
          </a:r>
          <a:r>
            <a:rPr lang="en-US" sz="1700" b="1" kern="1200" dirty="0" smtClean="0"/>
            <a:t> </a:t>
          </a:r>
          <a:r>
            <a:rPr lang="en-US" sz="1700" b="1" kern="1200" dirty="0" err="1" smtClean="0"/>
            <a:t>directo</a:t>
          </a:r>
          <a:r>
            <a:rPr lang="en-US" sz="1700" b="1" kern="1200" dirty="0" smtClean="0"/>
            <a:t> </a:t>
          </a:r>
          <a:r>
            <a:rPr lang="en-US" sz="1700" b="1" kern="1200" dirty="0" err="1" smtClean="0"/>
            <a:t>como</a:t>
          </a:r>
          <a:r>
            <a:rPr lang="en-US" sz="1700" b="1" kern="1200" dirty="0" smtClean="0"/>
            <a:t> </a:t>
          </a:r>
          <a:r>
            <a:rPr lang="en-US" sz="1700" b="1" kern="1200" dirty="0" err="1" smtClean="0"/>
            <a:t>adsorbente</a:t>
          </a:r>
          <a:endParaRPr lang="en-US" sz="1700" b="1" kern="1200" dirty="0"/>
        </a:p>
      </dsp:txBody>
      <dsp:txXfrm>
        <a:off x="6001431" y="4349369"/>
        <a:ext cx="1044842" cy="1044842"/>
      </dsp:txXfrm>
    </dsp:sp>
    <dsp:sp modelId="{8FCE4EDF-F3ED-6A43-BE2D-EB0B32B7FAEF}">
      <dsp:nvSpPr>
        <dsp:cNvPr id="0" name=""/>
        <dsp:cNvSpPr/>
      </dsp:nvSpPr>
      <dsp:spPr>
        <a:xfrm rot="9000000">
          <a:off x="2437439" y="4290283"/>
          <a:ext cx="989015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989015" y="0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5363992-B0B5-A747-AAEE-1C54C322F84D}">
      <dsp:nvSpPr>
        <dsp:cNvPr id="0" name=""/>
        <dsp:cNvSpPr/>
      </dsp:nvSpPr>
      <dsp:spPr>
        <a:xfrm>
          <a:off x="1345802" y="4292846"/>
          <a:ext cx="1157888" cy="115788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8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50800" dist="42924" dir="5400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b="1" kern="1200" dirty="0" err="1" smtClean="0"/>
            <a:t>Desecho</a:t>
          </a:r>
          <a:r>
            <a:rPr lang="en-US" sz="2100" b="1" kern="1200" dirty="0" smtClean="0"/>
            <a:t> sin </a:t>
          </a:r>
          <a:r>
            <a:rPr lang="en-US" sz="2100" b="1" kern="1200" dirty="0" err="1" smtClean="0"/>
            <a:t>cromo</a:t>
          </a:r>
          <a:endParaRPr lang="en-US" sz="2100" b="1" kern="1200" dirty="0"/>
        </a:p>
      </dsp:txBody>
      <dsp:txXfrm>
        <a:off x="1402325" y="4349369"/>
        <a:ext cx="1044842" cy="104484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6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85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8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200">
                <a:latin typeface="Times New Roman" charset="0"/>
                <a:ea typeface="+mn-ea"/>
              </a:defRPr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50585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charset="0"/>
                <a:ea typeface="+mn-ea"/>
              </a:defRPr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50586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defRPr sz="1200">
                <a:latin typeface="Times New Roman" charset="0"/>
                <a:ea typeface="+mn-ea"/>
              </a:defRPr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50586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fld id="{3DAB5CFD-0419-4B87-ACF1-56D795E0171B}" type="slidenum">
              <a:rPr lang="es-AR"/>
              <a:pPr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7249126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200">
                <a:latin typeface="Times New Roman" charset="0"/>
                <a:ea typeface="+mn-ea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charset="0"/>
                <a:ea typeface="+mn-ea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471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defRPr sz="1200">
                <a:latin typeface="Times New Roman" charset="0"/>
                <a:ea typeface="+mn-ea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71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fld id="{A0056C2A-E494-456A-AB0A-6D6CFEE53963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2654487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Arial" charset="0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Arial" charset="0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Arial" charset="0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Arial" charset="0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Arial" charset="0"/>
        <a:cs typeface="Arial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227B773-3C5F-488D-8DD0-5377430917DD}" type="slidenum">
              <a:rPr lang="pt-BR"/>
              <a:pPr/>
              <a:t>1</a:t>
            </a:fld>
            <a:endParaRPr lang="pt-BR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_tradnl" smtClean="0">
              <a:latin typeface="Times New Roman" pitchFamily="18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24BDD27-BC25-4252-A751-6CDB675E7551}" type="slidenum">
              <a:rPr lang="pt-BR"/>
              <a:pPr/>
              <a:t>12</a:t>
            </a:fld>
            <a:endParaRPr lang="pt-BR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_tradnl" smtClean="0">
              <a:latin typeface="Times New Roman" pitchFamily="18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24BDD27-BC25-4252-A751-6CDB675E7551}" type="slidenum">
              <a:rPr lang="pt-BR"/>
              <a:pPr/>
              <a:t>13</a:t>
            </a:fld>
            <a:endParaRPr lang="pt-BR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_tradnl" smtClean="0">
              <a:latin typeface="Times New Roman" pitchFamily="18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24BDD27-BC25-4252-A751-6CDB675E7551}" type="slidenum">
              <a:rPr lang="pt-BR"/>
              <a:pPr/>
              <a:t>14</a:t>
            </a:fld>
            <a:endParaRPr lang="pt-BR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_tradnl" smtClean="0">
              <a:latin typeface="Times New Roman" pitchFamily="18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24BDD27-BC25-4252-A751-6CDB675E7551}" type="slidenum">
              <a:rPr lang="pt-BR"/>
              <a:pPr/>
              <a:t>15</a:t>
            </a:fld>
            <a:endParaRPr lang="pt-BR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_tradnl" smtClean="0">
              <a:latin typeface="Times New Roman" pitchFamily="18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24BDD27-BC25-4252-A751-6CDB675E7551}" type="slidenum">
              <a:rPr lang="pt-BR"/>
              <a:pPr/>
              <a:t>16</a:t>
            </a:fld>
            <a:endParaRPr lang="pt-BR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_tradnl" smtClean="0">
              <a:latin typeface="Times New Roman" pitchFamily="18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24BDD27-BC25-4252-A751-6CDB675E7551}" type="slidenum">
              <a:rPr lang="pt-BR"/>
              <a:pPr/>
              <a:t>17</a:t>
            </a:fld>
            <a:endParaRPr lang="pt-BR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_tradnl" smtClean="0">
              <a:latin typeface="Times New Roman" pitchFamily="18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C07AF3C-9B7A-4067-A3F0-D93EDD76D792}" type="slidenum">
              <a:rPr lang="pt-BR"/>
              <a:pPr/>
              <a:t>18</a:t>
            </a:fld>
            <a:endParaRPr lang="pt-BR"/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AR" smtClean="0">
              <a:latin typeface="Times New Roman" pitchFamily="18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24BDD27-BC25-4252-A751-6CDB675E7551}" type="slidenum">
              <a:rPr lang="pt-BR"/>
              <a:pPr/>
              <a:t>19</a:t>
            </a:fld>
            <a:endParaRPr lang="pt-BR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_tradnl" smtClean="0">
              <a:latin typeface="Times New Roman" pitchFamily="18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24BDD27-BC25-4252-A751-6CDB675E7551}" type="slidenum">
              <a:rPr lang="pt-BR"/>
              <a:pPr/>
              <a:t>20</a:t>
            </a:fld>
            <a:endParaRPr lang="pt-BR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_tradnl" smtClean="0">
              <a:latin typeface="Times New Roman" pitchFamily="18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24BDD27-BC25-4252-A751-6CDB675E7551}" type="slidenum">
              <a:rPr lang="pt-BR"/>
              <a:pPr/>
              <a:t>21</a:t>
            </a:fld>
            <a:endParaRPr lang="pt-BR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_tradnl" smtClean="0">
              <a:latin typeface="Times New Roman" pitchFamily="18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3FAD277-79C6-4C72-9744-A3615FBDED92}" type="slidenum">
              <a:rPr lang="pt-BR"/>
              <a:pPr/>
              <a:t>2</a:t>
            </a:fld>
            <a:endParaRPr lang="pt-BR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AR" smtClean="0">
              <a:latin typeface="Times New Roman" pitchFamily="18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24BDD27-BC25-4252-A751-6CDB675E7551}" type="slidenum">
              <a:rPr lang="pt-BR"/>
              <a:pPr/>
              <a:t>22</a:t>
            </a:fld>
            <a:endParaRPr lang="pt-BR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_tradnl" smtClean="0">
              <a:latin typeface="Times New Roman" pitchFamily="18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24BDD27-BC25-4252-A751-6CDB675E7551}" type="slidenum">
              <a:rPr lang="pt-BR"/>
              <a:pPr/>
              <a:t>23</a:t>
            </a:fld>
            <a:endParaRPr lang="pt-BR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_tradnl" smtClean="0">
              <a:latin typeface="Times New Roman" pitchFamily="18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24BDD27-BC25-4252-A751-6CDB675E7551}" type="slidenum">
              <a:rPr lang="pt-BR"/>
              <a:pPr/>
              <a:t>24</a:t>
            </a:fld>
            <a:endParaRPr lang="pt-BR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_tradnl" smtClean="0">
              <a:latin typeface="Times New Roman" pitchFamily="18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24BDD27-BC25-4252-A751-6CDB675E7551}" type="slidenum">
              <a:rPr lang="pt-BR"/>
              <a:pPr/>
              <a:t>25</a:t>
            </a:fld>
            <a:endParaRPr lang="pt-BR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_tradnl" smtClean="0">
              <a:latin typeface="Times New Roman" pitchFamily="18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24BDD27-BC25-4252-A751-6CDB675E7551}" type="slidenum">
              <a:rPr lang="pt-BR"/>
              <a:pPr/>
              <a:t>26</a:t>
            </a:fld>
            <a:endParaRPr lang="pt-BR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_tradnl" smtClean="0">
              <a:latin typeface="Times New Roman" pitchFamily="18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355BC9D-E783-4B96-9B19-97666832D7E7}" type="slidenum">
              <a:rPr lang="pt-BR"/>
              <a:pPr/>
              <a:t>27</a:t>
            </a:fld>
            <a:endParaRPr lang="pt-BR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_tradnl" smtClean="0">
              <a:latin typeface="Times New Roman" pitchFamily="18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355BC9D-E783-4B96-9B19-97666832D7E7}" type="slidenum">
              <a:rPr lang="pt-BR"/>
              <a:pPr/>
              <a:t>28</a:t>
            </a:fld>
            <a:endParaRPr lang="pt-BR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_tradnl" smtClean="0">
              <a:latin typeface="Times New Roman" pitchFamily="18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24BDD27-BC25-4252-A751-6CDB675E7551}" type="slidenum">
              <a:rPr lang="pt-BR"/>
              <a:pPr/>
              <a:t>29</a:t>
            </a:fld>
            <a:endParaRPr lang="pt-BR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_tradnl" smtClean="0">
              <a:latin typeface="Times New Roman" pitchFamily="18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24BDD27-BC25-4252-A751-6CDB675E7551}" type="slidenum">
              <a:rPr lang="pt-BR"/>
              <a:pPr/>
              <a:t>30</a:t>
            </a:fld>
            <a:endParaRPr lang="pt-BR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_tradnl" smtClean="0">
              <a:latin typeface="Times New Roman" pitchFamily="18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24BDD27-BC25-4252-A751-6CDB675E7551}" type="slidenum">
              <a:rPr lang="pt-BR"/>
              <a:pPr/>
              <a:t>31</a:t>
            </a:fld>
            <a:endParaRPr lang="pt-BR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_tradnl" smtClean="0">
              <a:latin typeface="Times New Roman" pitchFamily="18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24BDD27-BC25-4252-A751-6CDB675E7551}" type="slidenum">
              <a:rPr lang="pt-BR"/>
              <a:pPr/>
              <a:t>3</a:t>
            </a:fld>
            <a:endParaRPr lang="pt-BR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_tradnl" smtClean="0">
              <a:latin typeface="Times New Roman" pitchFamily="18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FF7B645-93B8-4447-B261-9B12A99D35BE}" type="slidenum">
              <a:rPr lang="pt-BR"/>
              <a:pPr/>
              <a:t>32</a:t>
            </a:fld>
            <a:endParaRPr lang="pt-BR"/>
          </a:p>
        </p:txBody>
      </p:sp>
      <p:sp>
        <p:nvSpPr>
          <p:cNvPr id="138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AR" smtClean="0">
              <a:latin typeface="Times New Roman" pitchFamily="18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FF7B645-93B8-4447-B261-9B12A99D35BE}" type="slidenum">
              <a:rPr lang="pt-BR"/>
              <a:pPr/>
              <a:t>33</a:t>
            </a:fld>
            <a:endParaRPr lang="pt-BR"/>
          </a:p>
        </p:txBody>
      </p:sp>
      <p:sp>
        <p:nvSpPr>
          <p:cNvPr id="138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AR" smtClean="0">
              <a:latin typeface="Times New Roman" pitchFamily="18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24BDD27-BC25-4252-A751-6CDB675E7551}" type="slidenum">
              <a:rPr lang="pt-BR"/>
              <a:pPr/>
              <a:t>35</a:t>
            </a:fld>
            <a:endParaRPr lang="pt-BR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_tradnl" smtClean="0">
              <a:latin typeface="Times New Roman" pitchFamily="18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24BDD27-BC25-4252-A751-6CDB675E7551}" type="slidenum">
              <a:rPr lang="pt-BR"/>
              <a:pPr/>
              <a:t>36</a:t>
            </a:fld>
            <a:endParaRPr lang="pt-BR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_tradnl" smtClean="0">
              <a:latin typeface="Times New Roman" pitchFamily="18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DE54648-ECB9-4DA0-9D58-7654A0BAD6E2}" type="slidenum">
              <a:rPr lang="pt-BR"/>
              <a:pPr/>
              <a:t>37</a:t>
            </a:fld>
            <a:endParaRPr lang="pt-BR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_tradnl" smtClean="0">
              <a:latin typeface="Times New Roman" pitchFamily="18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355BC9D-E783-4B96-9B19-97666832D7E7}" type="slidenum">
              <a:rPr lang="pt-BR"/>
              <a:pPr/>
              <a:t>39</a:t>
            </a:fld>
            <a:endParaRPr lang="pt-BR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_tradnl" smtClean="0">
              <a:latin typeface="Times New Roman" pitchFamily="18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355BC9D-E783-4B96-9B19-97666832D7E7}" type="slidenum">
              <a:rPr lang="pt-BR"/>
              <a:pPr/>
              <a:t>40</a:t>
            </a:fld>
            <a:endParaRPr lang="pt-BR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_tradnl" smtClean="0">
              <a:latin typeface="Times New Roman" pitchFamily="18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355BC9D-E783-4B96-9B19-97666832D7E7}" type="slidenum">
              <a:rPr lang="pt-BR"/>
              <a:pPr/>
              <a:t>41</a:t>
            </a:fld>
            <a:endParaRPr lang="pt-BR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_tradnl" smtClean="0">
              <a:latin typeface="Times New Roman" pitchFamily="18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355BC9D-E783-4B96-9B19-97666832D7E7}" type="slidenum">
              <a:rPr lang="pt-BR"/>
              <a:pPr/>
              <a:t>42</a:t>
            </a:fld>
            <a:endParaRPr lang="pt-BR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_tradnl" smtClean="0">
              <a:latin typeface="Times New Roman" pitchFamily="18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355BC9D-E783-4B96-9B19-97666832D7E7}" type="slidenum">
              <a:rPr lang="pt-BR"/>
              <a:pPr/>
              <a:t>43</a:t>
            </a:fld>
            <a:endParaRPr lang="pt-BR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_tradnl" smtClean="0">
              <a:latin typeface="Times New Roman" pitchFamily="18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E948631-1258-472C-8B2E-7F3A1C512225}" type="slidenum">
              <a:rPr lang="pt-BR"/>
              <a:pPr/>
              <a:t>4</a:t>
            </a:fld>
            <a:endParaRPr lang="pt-BR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AR" smtClean="0">
              <a:latin typeface="Times New Roman" pitchFamily="18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355BC9D-E783-4B96-9B19-97666832D7E7}" type="slidenum">
              <a:rPr lang="pt-BR"/>
              <a:pPr/>
              <a:t>44</a:t>
            </a:fld>
            <a:endParaRPr lang="pt-BR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_tradnl" smtClean="0">
              <a:latin typeface="Times New Roman" pitchFamily="18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355BC9D-E783-4B96-9B19-97666832D7E7}" type="slidenum">
              <a:rPr lang="pt-BR"/>
              <a:pPr/>
              <a:t>45</a:t>
            </a:fld>
            <a:endParaRPr lang="pt-BR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_tradnl" smtClean="0">
              <a:latin typeface="Times New Roman" pitchFamily="18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355BC9D-E783-4B96-9B19-97666832D7E7}" type="slidenum">
              <a:rPr lang="pt-BR"/>
              <a:pPr/>
              <a:t>46</a:t>
            </a:fld>
            <a:endParaRPr lang="pt-BR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_tradnl" smtClean="0">
              <a:latin typeface="Times New Roman" pitchFamily="18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355BC9D-E783-4B96-9B19-97666832D7E7}" type="slidenum">
              <a:rPr lang="pt-BR"/>
              <a:pPr/>
              <a:t>47</a:t>
            </a:fld>
            <a:endParaRPr lang="pt-BR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_tradnl" smtClean="0">
              <a:latin typeface="Times New Roman" pitchFamily="18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DE54648-ECB9-4DA0-9D58-7654A0BAD6E2}" type="slidenum">
              <a:rPr lang="pt-BR"/>
              <a:pPr/>
              <a:t>48</a:t>
            </a:fld>
            <a:endParaRPr lang="pt-BR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_tradnl" smtClean="0">
              <a:latin typeface="Times New Roman" pitchFamily="18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DE54648-ECB9-4DA0-9D58-7654A0BAD6E2}" type="slidenum">
              <a:rPr lang="pt-BR"/>
              <a:pPr/>
              <a:t>49</a:t>
            </a:fld>
            <a:endParaRPr lang="pt-BR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_tradnl" smtClean="0">
              <a:latin typeface="Times New Roman" pitchFamily="18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DE54648-ECB9-4DA0-9D58-7654A0BAD6E2}" type="slidenum">
              <a:rPr lang="pt-BR"/>
              <a:pPr/>
              <a:t>50</a:t>
            </a:fld>
            <a:endParaRPr lang="pt-BR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_tradnl" smtClean="0">
              <a:latin typeface="Times New Roman" pitchFamily="18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DE54648-ECB9-4DA0-9D58-7654A0BAD6E2}" type="slidenum">
              <a:rPr lang="pt-BR"/>
              <a:pPr/>
              <a:t>51</a:t>
            </a:fld>
            <a:endParaRPr lang="pt-BR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_tradnl" smtClean="0">
              <a:latin typeface="Times New Roman" pitchFamily="18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DE54648-ECB9-4DA0-9D58-7654A0BAD6E2}" type="slidenum">
              <a:rPr lang="pt-BR"/>
              <a:pPr/>
              <a:t>52</a:t>
            </a:fld>
            <a:endParaRPr lang="pt-BR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_tradnl" smtClean="0">
              <a:latin typeface="Times New Roman" pitchFamily="18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DE54648-ECB9-4DA0-9D58-7654A0BAD6E2}" type="slidenum">
              <a:rPr lang="pt-BR"/>
              <a:pPr/>
              <a:t>53</a:t>
            </a:fld>
            <a:endParaRPr lang="pt-BR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_tradnl" smtClean="0">
              <a:latin typeface="Times New Roman" pitchFamily="18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24BDD27-BC25-4252-A751-6CDB675E7551}" type="slidenum">
              <a:rPr lang="pt-BR"/>
              <a:pPr/>
              <a:t>7</a:t>
            </a:fld>
            <a:endParaRPr lang="pt-BR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_tradnl" smtClean="0">
              <a:latin typeface="Times New Roman" pitchFamily="18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DE54648-ECB9-4DA0-9D58-7654A0BAD6E2}" type="slidenum">
              <a:rPr lang="pt-BR"/>
              <a:pPr/>
              <a:t>54</a:t>
            </a:fld>
            <a:endParaRPr lang="pt-BR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_tradnl" smtClean="0">
              <a:latin typeface="Times New Roman" pitchFamily="18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DE54648-ECB9-4DA0-9D58-7654A0BAD6E2}" type="slidenum">
              <a:rPr lang="pt-BR"/>
              <a:pPr/>
              <a:t>56</a:t>
            </a:fld>
            <a:endParaRPr lang="pt-BR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_tradnl" smtClean="0">
              <a:latin typeface="Times New Roman" pitchFamily="18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4C292DE-C410-4423-B0C4-1A188C961E04}" type="slidenum">
              <a:rPr lang="pt-BR"/>
              <a:pPr/>
              <a:t>57</a:t>
            </a:fld>
            <a:endParaRPr lang="pt-BR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_tradnl" smtClean="0">
              <a:latin typeface="Times New Roman" pitchFamily="18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DE54648-ECB9-4DA0-9D58-7654A0BAD6E2}" type="slidenum">
              <a:rPr lang="pt-BR"/>
              <a:pPr/>
              <a:t>58</a:t>
            </a:fld>
            <a:endParaRPr lang="pt-BR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_tradnl" smtClean="0">
              <a:latin typeface="Times New Roman" pitchFamily="18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12DB64E-25D1-4B02-B391-02920556A5E8}" type="slidenum">
              <a:rPr lang="pt-BR"/>
              <a:pPr/>
              <a:t>59</a:t>
            </a:fld>
            <a:endParaRPr lang="pt-BR"/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AR" smtClean="0">
              <a:latin typeface="Times New Roman" pitchFamily="18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12DB64E-25D1-4B02-B391-02920556A5E8}" type="slidenum">
              <a:rPr lang="pt-BR"/>
              <a:pPr/>
              <a:t>60</a:t>
            </a:fld>
            <a:endParaRPr lang="pt-BR"/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AR" smtClean="0">
              <a:latin typeface="Times New Roman" pitchFamily="18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12DB64E-25D1-4B02-B391-02920556A5E8}" type="slidenum">
              <a:rPr lang="pt-BR"/>
              <a:pPr/>
              <a:t>61</a:t>
            </a:fld>
            <a:endParaRPr lang="pt-BR"/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AR" smtClean="0">
              <a:latin typeface="Times New Roman" pitchFamily="18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F815C34-4B6A-404D-BE62-F57DC1A011C2}" type="slidenum">
              <a:rPr lang="pt-BR"/>
              <a:pPr/>
              <a:t>63</a:t>
            </a:fld>
            <a:endParaRPr lang="pt-BR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_tradnl" smtClean="0">
              <a:latin typeface="Times New Roman" pitchFamily="18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F815C34-4B6A-404D-BE62-F57DC1A011C2}" type="slidenum">
              <a:rPr lang="pt-BR"/>
              <a:pPr/>
              <a:t>64</a:t>
            </a:fld>
            <a:endParaRPr lang="pt-BR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_tradnl" smtClean="0">
              <a:latin typeface="Times New Roman" pitchFamily="18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F815C34-4B6A-404D-BE62-F57DC1A011C2}" type="slidenum">
              <a:rPr lang="pt-BR"/>
              <a:pPr/>
              <a:t>65</a:t>
            </a:fld>
            <a:endParaRPr lang="pt-BR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_tradnl" smtClean="0">
              <a:latin typeface="Times New Roman" pitchFamily="18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24BDD27-BC25-4252-A751-6CDB675E7551}" type="slidenum">
              <a:rPr lang="pt-BR"/>
              <a:pPr/>
              <a:t>8</a:t>
            </a:fld>
            <a:endParaRPr lang="pt-BR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_tradnl" smtClean="0">
              <a:latin typeface="Times New Roman" pitchFamily="18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24BDD27-BC25-4252-A751-6CDB675E7551}" type="slidenum">
              <a:rPr lang="pt-BR"/>
              <a:pPr/>
              <a:t>9</a:t>
            </a:fld>
            <a:endParaRPr lang="pt-BR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_tradnl" smtClean="0">
              <a:latin typeface="Times New Roman" pitchFamily="18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24BDD27-BC25-4252-A751-6CDB675E7551}" type="slidenum">
              <a:rPr lang="pt-BR"/>
              <a:pPr/>
              <a:t>10</a:t>
            </a:fld>
            <a:endParaRPr lang="pt-BR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_tradnl" smtClean="0">
              <a:latin typeface="Times New Roman" pitchFamily="18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24BDD27-BC25-4252-A751-6CDB675E7551}" type="slidenum">
              <a:rPr lang="pt-BR"/>
              <a:pPr/>
              <a:t>11</a:t>
            </a:fld>
            <a:endParaRPr lang="pt-BR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_tradnl" smtClean="0">
              <a:latin typeface="Times New Roman" pitchFamily="18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2" cstate="print"/>
          <a:srcRect t="33333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DB3CC-F982-40F9-8DD6-BCC9AFBF44BD}" type="datetime1">
              <a:rPr lang="en-US" smtClean="0"/>
              <a:pPr/>
              <a:t>2/20/2013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079A4-7AA8-4A4F-87E2-7781EC5097DD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7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 smtClean="0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07888"/>
            <a:ext cx="7772400" cy="147002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x-none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FE012-39B3-4096-9A4F-B21D4A0B46E9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C668C-D1AD-45ED-93A8-008E6C461BE3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533400"/>
            <a:ext cx="7772400" cy="5562600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pt-BR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D135D05-6A8A-4215-8E4C-B03181C5876F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706DF-8EF2-4D89-A800-F120FD9D871B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24800" cy="4114800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962525"/>
            <a:ext cx="7885113" cy="1362075"/>
          </a:xfrm>
        </p:spPr>
        <p:txBody>
          <a:bodyPr anchor="t"/>
          <a:lstStyle>
            <a:lvl1pPr algn="l">
              <a:defRPr sz="3200" b="0" i="0" cap="all" baseline="0"/>
            </a:lvl1pPr>
          </a:lstStyle>
          <a:p>
            <a:r>
              <a:rPr lang="x-none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462338"/>
            <a:ext cx="7885113" cy="1500187"/>
          </a:xfrm>
        </p:spPr>
        <p:txBody>
          <a:bodyPr anchor="b">
            <a:normAutofit/>
          </a:bodyPr>
          <a:lstStyle>
            <a:lvl1pPr marL="0" indent="0">
              <a:buNone/>
              <a:defRPr sz="17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DAE5B-B07C-441A-8026-C23A427A74DC}" type="datetime1">
              <a:rPr lang="en-US" smtClean="0"/>
              <a:pPr/>
              <a:t>2/20/2013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079A4-7AA8-4A4F-87E2-7781EC5097DD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3733800" cy="41148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 dirty="0" smtClean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600200"/>
            <a:ext cx="3733800" cy="41148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BC195-82AB-4C3C-9FAC-40F0B0F06495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 dirty="0" smtClean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66609-4447-472A-9713-A1114AE5537B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2CC25-5B82-4557-A6EB-104F8F1D8F03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5F2CC-4351-42DB-BB10-7C4164AD48A8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962400" y="1447800"/>
            <a:ext cx="4648200" cy="4267200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x-none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2648" y="2547891"/>
            <a:ext cx="2971800" cy="3167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oriz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x-none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57344" y="1447800"/>
            <a:ext cx="3419856" cy="347472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x-none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547890"/>
            <a:ext cx="2971800" cy="2405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7820A-C988-467F-86FD-ABBE95E73553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x-none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792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trike="noStrike" spc="60" baseline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60" baseline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aseline="0">
                <a:solidFill>
                  <a:schemeClr val="tx1"/>
                </a:solidFill>
              </a:defRPr>
            </a:lvl1pPr>
          </a:lstStyle>
          <a:p>
            <a:fld id="{3B438AA8-A005-4919-97CF-95EDD883174C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392" r:id="rId1"/>
    <p:sldLayoutId id="2147484393" r:id="rId2"/>
    <p:sldLayoutId id="2147484394" r:id="rId3"/>
    <p:sldLayoutId id="2147484395" r:id="rId4"/>
    <p:sldLayoutId id="2147484396" r:id="rId5"/>
    <p:sldLayoutId id="2147484397" r:id="rId6"/>
    <p:sldLayoutId id="2147484398" r:id="rId7"/>
    <p:sldLayoutId id="2147484399" r:id="rId8"/>
    <p:sldLayoutId id="2147484400" r:id="rId9"/>
    <p:sldLayoutId id="2147484401" r:id="rId10"/>
    <p:sldLayoutId id="2147484402" r:id="rId11"/>
    <p:sldLayoutId id="2147484403" r:id="rId12"/>
  </p:sldLayoutIdLst>
  <p:txStyles>
    <p:titleStyle>
      <a:lvl1pPr algn="l" defTabSz="914400" rtl="0" eaLnBrk="1" latinLnBrk="0" hangingPunct="1">
        <a:spcBef>
          <a:spcPct val="0"/>
        </a:spcBef>
        <a:buNone/>
        <a:defRPr sz="3000" kern="1200" cap="all" spc="5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9.emf"/><Relationship Id="rId5" Type="http://schemas.openxmlformats.org/officeDocument/2006/relationships/oleObject" Target="../embeddings/Hoja_de_c_lculo_de_Microsoft_Excel_97-20031.xls"/><Relationship Id="rId4" Type="http://schemas.openxmlformats.org/officeDocument/2006/relationships/oleObject" Target="../embeddings/oleObject2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3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lattes.cnpq.br/3006526142468362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w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7" Type="http://schemas.openxmlformats.org/officeDocument/2006/relationships/image" Target="../media/image35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4.jpeg"/><Relationship Id="rId5" Type="http://schemas.openxmlformats.org/officeDocument/2006/relationships/image" Target="../media/image55.wmf"/><Relationship Id="rId4" Type="http://schemas.openxmlformats.org/officeDocument/2006/relationships/oleObject" Target="../embeddings/oleObject3.bin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wm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http://www.google.com.br/imgres?imgurl=http://oglobo.globo.com/fotos/2008/03/19/19_MHG_rio_oleo.jpg&amp;imgrefurl=http://gampeufrpe.blogspot.com/2010/05/o-que-esta-ocorrendo-no-golfo-do-mexico.html&amp;usg=__NEiPWP4yMnAd2W70e6TllTlz44k=&amp;h=460&amp;w=720&amp;sz=68&amp;hl=pt-BR&amp;start=1&amp;um=1&amp;itbs=1&amp;tbnid=2Zz2QJ6xhzk3VM:&amp;tbnh=89&amp;tbnw=140&amp;prev=/images?q=vazamento+de+oleo+no+golfo&amp;um=1&amp;hl=pt-BR&amp;sa=N&amp;rlz=1R2SKPB_pt-BR&amp;tbs=isch:1&amp;prmd=n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e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9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76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77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3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86.emf"/><Relationship Id="rId5" Type="http://schemas.openxmlformats.org/officeDocument/2006/relationships/image" Target="../media/image85.wmf"/><Relationship Id="rId4" Type="http://schemas.openxmlformats.org/officeDocument/2006/relationships/oleObject" Target="../embeddings/oleObject5.bin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emf"/><Relationship Id="rId4" Type="http://schemas.openxmlformats.org/officeDocument/2006/relationships/image" Target="../media/image89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emf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7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3.png"/><Relationship Id="rId4" Type="http://schemas.openxmlformats.org/officeDocument/2006/relationships/oleObject" Target="../embeddings/oleObject1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6"/>
          <p:cNvSpPr txBox="1">
            <a:spLocks noChangeArrowheads="1"/>
          </p:cNvSpPr>
          <p:nvPr/>
        </p:nvSpPr>
        <p:spPr bwMode="auto">
          <a:xfrm>
            <a:off x="251520" y="1844824"/>
            <a:ext cx="8839200" cy="20107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1432" tIns="45716" rIns="91432" bIns="45716">
            <a:spAutoFit/>
          </a:bodyPr>
          <a:lstStyle/>
          <a:p>
            <a:pPr algn="ctr" eaLnBrk="0" hangingPunct="0">
              <a:spcBef>
                <a:spcPct val="50000"/>
              </a:spcBef>
            </a:pPr>
            <a:endParaRPr lang="pt-BR" sz="3200" b="1" u="sng" dirty="0" smtClean="0">
              <a:solidFill>
                <a:srgbClr val="FFFFFF"/>
              </a:solidFill>
              <a:latin typeface="Arial" pitchFamily="34" charset="0"/>
            </a:endParaRPr>
          </a:p>
          <a:p>
            <a:pPr algn="ctr" eaLnBrk="0" hangingPunct="0">
              <a:lnSpc>
                <a:spcPct val="90000"/>
              </a:lnSpc>
              <a:spcBef>
                <a:spcPct val="50000"/>
              </a:spcBef>
            </a:pPr>
            <a:r>
              <a:rPr lang="pt-BR" sz="4000" b="1" dirty="0" smtClean="0">
                <a:solidFill>
                  <a:srgbClr val="FFFFFF"/>
                </a:solidFill>
                <a:latin typeface="Arial" pitchFamily="34" charset="0"/>
              </a:rPr>
              <a:t>Uso  de </a:t>
            </a:r>
            <a:r>
              <a:rPr lang="pt-BR" sz="4000" b="1" dirty="0" err="1" smtClean="0">
                <a:solidFill>
                  <a:srgbClr val="FFFFFF"/>
                </a:solidFill>
                <a:latin typeface="Arial" pitchFamily="34" charset="0"/>
              </a:rPr>
              <a:t>desechos</a:t>
            </a:r>
            <a:r>
              <a:rPr lang="pt-BR" sz="4000" b="1" dirty="0" smtClean="0">
                <a:solidFill>
                  <a:srgbClr val="FFFFFF"/>
                </a:solidFill>
                <a:latin typeface="Arial" pitchFamily="34" charset="0"/>
              </a:rPr>
              <a:t> de </a:t>
            </a:r>
            <a:r>
              <a:rPr lang="pt-BR" sz="4000" b="1" dirty="0" err="1" smtClean="0">
                <a:solidFill>
                  <a:srgbClr val="FFFFFF"/>
                </a:solidFill>
                <a:latin typeface="Arial" pitchFamily="34" charset="0"/>
              </a:rPr>
              <a:t>cuero</a:t>
            </a:r>
            <a:r>
              <a:rPr lang="pt-BR" sz="4000" b="1" dirty="0" smtClean="0">
                <a:solidFill>
                  <a:srgbClr val="FFFFFF"/>
                </a:solidFill>
                <a:latin typeface="Arial" pitchFamily="34" charset="0"/>
              </a:rPr>
              <a:t> como </a:t>
            </a:r>
            <a:r>
              <a:rPr lang="pt-BR" sz="4000" b="1" dirty="0" err="1" smtClean="0">
                <a:solidFill>
                  <a:srgbClr val="FFFFFF"/>
                </a:solidFill>
                <a:latin typeface="Arial" pitchFamily="34" charset="0"/>
              </a:rPr>
              <a:t>adsorbentes</a:t>
            </a:r>
            <a:endParaRPr lang="pt-BR" sz="4000" b="1" dirty="0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16387" name="Text Box 10"/>
          <p:cNvSpPr txBox="1">
            <a:spLocks noChangeArrowheads="1"/>
          </p:cNvSpPr>
          <p:nvPr/>
        </p:nvSpPr>
        <p:spPr bwMode="auto">
          <a:xfrm>
            <a:off x="3131840" y="5085184"/>
            <a:ext cx="270639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s-MX" b="1" dirty="0"/>
              <a:t>Luiz C. A. Oliveira</a:t>
            </a:r>
          </a:p>
          <a:p>
            <a:pPr algn="l"/>
            <a:r>
              <a:rPr lang="es-MX" b="1" dirty="0"/>
              <a:t>   </a:t>
            </a:r>
            <a:r>
              <a:rPr lang="es-MX" b="1" dirty="0" smtClean="0"/>
              <a:t>UFMG - Brasil </a:t>
            </a:r>
            <a:endParaRPr lang="es-MX" b="1" dirty="0"/>
          </a:p>
        </p:txBody>
      </p:sp>
      <p:pic>
        <p:nvPicPr>
          <p:cNvPr id="16388" name="Picture 2"/>
          <p:cNvPicPr>
            <a:picLocks noChangeAspect="1" noChangeArrowheads="1"/>
          </p:cNvPicPr>
          <p:nvPr/>
        </p:nvPicPr>
        <p:blipFill>
          <a:blip r:embed="rId3"/>
          <a:srcRect l="20442" t="34384" r="43124" b="56358"/>
          <a:stretch>
            <a:fillRect/>
          </a:stretch>
        </p:blipFill>
        <p:spPr bwMode="auto">
          <a:xfrm>
            <a:off x="2160364" y="6021288"/>
            <a:ext cx="4787900" cy="684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0200" y="188640"/>
            <a:ext cx="6516216" cy="15310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490" y="188640"/>
            <a:ext cx="1163206" cy="15121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MVC-765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40" t="3519" b="5260"/>
          <a:stretch>
            <a:fillRect/>
          </a:stretch>
        </p:blipFill>
        <p:spPr bwMode="auto">
          <a:xfrm>
            <a:off x="4787900" y="1905000"/>
            <a:ext cx="28829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MVC-766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22" t="3519" r="15782" b="3519"/>
          <a:stretch>
            <a:fillRect/>
          </a:stretch>
        </p:blipFill>
        <p:spPr bwMode="auto">
          <a:xfrm>
            <a:off x="1431925" y="1905000"/>
            <a:ext cx="3451225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539552" y="260648"/>
            <a:ext cx="799288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pt-BR" sz="4000" b="1" u="sng" dirty="0" err="1" smtClean="0">
                <a:solidFill>
                  <a:srgbClr val="FFFF00"/>
                </a:solidFill>
              </a:rPr>
              <a:t>Desecho</a:t>
            </a:r>
            <a:r>
              <a:rPr lang="pt-BR" sz="4000" b="1" u="sng" dirty="0" smtClean="0">
                <a:solidFill>
                  <a:srgbClr val="FFFF00"/>
                </a:solidFill>
              </a:rPr>
              <a:t> </a:t>
            </a:r>
            <a:r>
              <a:rPr lang="pt-BR" sz="4000" b="1" u="sng" dirty="0" err="1" smtClean="0">
                <a:solidFill>
                  <a:srgbClr val="FFFF00"/>
                </a:solidFill>
              </a:rPr>
              <a:t>con</a:t>
            </a:r>
            <a:r>
              <a:rPr lang="pt-BR" sz="4000" b="1" u="sng" dirty="0" smtClean="0">
                <a:solidFill>
                  <a:srgbClr val="FFFF00"/>
                </a:solidFill>
              </a:rPr>
              <a:t> </a:t>
            </a:r>
            <a:r>
              <a:rPr lang="pt-BR" sz="4000" b="1" u="sng" dirty="0">
                <a:solidFill>
                  <a:srgbClr val="FFFF00"/>
                </a:solidFill>
              </a:rPr>
              <a:t>cromo: </a:t>
            </a:r>
            <a:r>
              <a:rPr lang="pt-BR" sz="4000" b="1" u="sng" dirty="0" err="1" smtClean="0">
                <a:solidFill>
                  <a:srgbClr val="FFFF00"/>
                </a:solidFill>
              </a:rPr>
              <a:t>cuero</a:t>
            </a:r>
            <a:r>
              <a:rPr lang="pt-BR" sz="4000" b="1" u="sng" dirty="0" smtClean="0">
                <a:solidFill>
                  <a:srgbClr val="FFFF00"/>
                </a:solidFill>
              </a:rPr>
              <a:t> </a:t>
            </a:r>
            <a:r>
              <a:rPr lang="pt-BR" sz="4000" b="1" u="sng" dirty="0" err="1">
                <a:solidFill>
                  <a:srgbClr val="FFFF00"/>
                </a:solidFill>
              </a:rPr>
              <a:t>wet</a:t>
            </a:r>
            <a:r>
              <a:rPr lang="pt-BR" sz="4000" b="1" u="sng" dirty="0">
                <a:solidFill>
                  <a:srgbClr val="FFFF00"/>
                </a:solidFill>
              </a:rPr>
              <a:t> blue</a:t>
            </a:r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1835696" y="1268413"/>
            <a:ext cx="5449493" cy="523220"/>
          </a:xfrm>
          <a:prstGeom prst="rect">
            <a:avLst/>
          </a:prstGeom>
          <a:gradFill rotWithShape="1">
            <a:gsLst>
              <a:gs pos="0">
                <a:srgbClr val="00020D"/>
              </a:gs>
              <a:gs pos="80000">
                <a:srgbClr val="000316"/>
              </a:gs>
              <a:gs pos="100000">
                <a:srgbClr val="000316"/>
              </a:gs>
            </a:gsLst>
            <a:lin ang="16200000"/>
          </a:gradFill>
          <a:ln w="9525">
            <a:solidFill>
              <a:srgbClr val="000514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s-MX" sz="2800" b="1" dirty="0" smtClean="0">
                <a:solidFill>
                  <a:srgbClr val="FFFFFF"/>
                </a:solidFill>
              </a:rPr>
              <a:t>Desecho Peligroso: </a:t>
            </a:r>
            <a:r>
              <a:rPr lang="es-MX" sz="2800" b="1" i="1" dirty="0" smtClean="0">
                <a:solidFill>
                  <a:srgbClr val="FFFFFF"/>
                </a:solidFill>
              </a:rPr>
              <a:t>Vertedero Clase 1</a:t>
            </a:r>
            <a:endParaRPr lang="en-US" sz="2800" b="1" i="1" dirty="0" smtClean="0">
              <a:solidFill>
                <a:srgbClr val="FFFFFF"/>
              </a:solidFill>
            </a:endParaRP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1403648" y="5805264"/>
            <a:ext cx="6409001" cy="523220"/>
          </a:xfrm>
          <a:prstGeom prst="rect">
            <a:avLst/>
          </a:prstGeom>
          <a:gradFill rotWithShape="1">
            <a:gsLst>
              <a:gs pos="0">
                <a:srgbClr val="00020D"/>
              </a:gs>
              <a:gs pos="80000">
                <a:srgbClr val="000316"/>
              </a:gs>
              <a:gs pos="100000">
                <a:srgbClr val="000316"/>
              </a:gs>
            </a:gsLst>
            <a:lin ang="16200000"/>
          </a:gradFill>
          <a:ln w="9525">
            <a:solidFill>
              <a:srgbClr val="000514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s-MX" sz="2800" b="1" dirty="0" smtClean="0">
                <a:solidFill>
                  <a:srgbClr val="FFFFFF"/>
                </a:solidFill>
              </a:rPr>
              <a:t>200 mil ton/año del desecho con Cr (3%)</a:t>
            </a:r>
            <a:endParaRPr lang="en-US" sz="2800" b="1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169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Box 7"/>
          <p:cNvSpPr txBox="1">
            <a:spLocks noChangeArrowheads="1"/>
          </p:cNvSpPr>
          <p:nvPr/>
        </p:nvSpPr>
        <p:spPr bwMode="auto">
          <a:xfrm>
            <a:off x="2179264" y="521385"/>
            <a:ext cx="463600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4000" b="1" u="sng" dirty="0" err="1" smtClean="0">
                <a:solidFill>
                  <a:srgbClr val="FFFF00"/>
                </a:solidFill>
              </a:rPr>
              <a:t>Curtimiento</a:t>
            </a:r>
            <a:r>
              <a:rPr lang="en-US" sz="4000" b="1" u="sng" dirty="0">
                <a:solidFill>
                  <a:srgbClr val="FFFF00"/>
                </a:solidFill>
              </a:rPr>
              <a:t>: </a:t>
            </a:r>
            <a:endParaRPr lang="en-US" sz="4000" b="1" u="sng" dirty="0" smtClean="0">
              <a:solidFill>
                <a:srgbClr val="FFFF00"/>
              </a:solidFill>
            </a:endParaRPr>
          </a:p>
          <a:p>
            <a:pPr algn="ctr" eaLnBrk="1" hangingPunct="1"/>
            <a:r>
              <a:rPr lang="en-US" sz="4000" b="1" u="sng" dirty="0" err="1">
                <a:solidFill>
                  <a:srgbClr val="FFFF00"/>
                </a:solidFill>
              </a:rPr>
              <a:t>R</a:t>
            </a:r>
            <a:r>
              <a:rPr lang="en-US" sz="4000" b="1" u="sng" dirty="0" err="1" smtClean="0">
                <a:solidFill>
                  <a:srgbClr val="FFFF00"/>
                </a:solidFill>
              </a:rPr>
              <a:t>eacción</a:t>
            </a:r>
            <a:r>
              <a:rPr lang="en-US" sz="4000" b="1" u="sng" dirty="0" smtClean="0">
                <a:solidFill>
                  <a:srgbClr val="FFFF00"/>
                </a:solidFill>
              </a:rPr>
              <a:t> con </a:t>
            </a:r>
            <a:r>
              <a:rPr lang="en-US" sz="4000" b="1" u="sng" dirty="0" err="1">
                <a:solidFill>
                  <a:srgbClr val="FFFF00"/>
                </a:solidFill>
              </a:rPr>
              <a:t>cromo</a:t>
            </a:r>
            <a:endParaRPr lang="en-US" sz="4000" b="1" u="sng" dirty="0">
              <a:solidFill>
                <a:srgbClr val="FFFF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570" r="4347"/>
          <a:stretch/>
        </p:blipFill>
        <p:spPr>
          <a:xfrm>
            <a:off x="0" y="2564904"/>
            <a:ext cx="9144000" cy="21602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11176" y="6237312"/>
            <a:ext cx="52650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Castro, 2011. </a:t>
            </a:r>
            <a:r>
              <a:rPr lang="en-US" b="1" dirty="0" err="1" smtClean="0"/>
              <a:t>Dissertação</a:t>
            </a:r>
            <a:r>
              <a:rPr lang="en-US" b="1" dirty="0" smtClean="0"/>
              <a:t> de </a:t>
            </a:r>
            <a:r>
              <a:rPr lang="en-US" b="1" dirty="0" err="1" smtClean="0"/>
              <a:t>mestrado</a:t>
            </a:r>
            <a:r>
              <a:rPr lang="en-US" b="1" dirty="0" smtClean="0"/>
              <a:t>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619829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Box 7"/>
          <p:cNvSpPr txBox="1">
            <a:spLocks noChangeArrowheads="1"/>
          </p:cNvSpPr>
          <p:nvPr/>
        </p:nvSpPr>
        <p:spPr bwMode="auto">
          <a:xfrm>
            <a:off x="2384267" y="357188"/>
            <a:ext cx="463600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4000" b="1" u="sng" dirty="0" err="1" smtClean="0">
                <a:solidFill>
                  <a:srgbClr val="FFFF00"/>
                </a:solidFill>
              </a:rPr>
              <a:t>Curtimiento</a:t>
            </a:r>
            <a:r>
              <a:rPr lang="en-US" sz="4000" b="1" u="sng" dirty="0">
                <a:solidFill>
                  <a:srgbClr val="FFFF00"/>
                </a:solidFill>
              </a:rPr>
              <a:t>: </a:t>
            </a:r>
            <a:endParaRPr lang="en-US" sz="4000" b="1" u="sng" dirty="0" smtClean="0">
              <a:solidFill>
                <a:srgbClr val="FFFF00"/>
              </a:solidFill>
            </a:endParaRPr>
          </a:p>
          <a:p>
            <a:pPr algn="ctr" eaLnBrk="1" hangingPunct="1"/>
            <a:r>
              <a:rPr lang="en-US" sz="4000" b="1" u="sng" dirty="0" err="1">
                <a:solidFill>
                  <a:srgbClr val="FFFF00"/>
                </a:solidFill>
              </a:rPr>
              <a:t>R</a:t>
            </a:r>
            <a:r>
              <a:rPr lang="en-US" sz="4000" b="1" u="sng" dirty="0" err="1" smtClean="0">
                <a:solidFill>
                  <a:srgbClr val="FFFF00"/>
                </a:solidFill>
              </a:rPr>
              <a:t>eacción</a:t>
            </a:r>
            <a:r>
              <a:rPr lang="en-US" sz="4000" b="1" u="sng" dirty="0" smtClean="0">
                <a:solidFill>
                  <a:srgbClr val="FFFF00"/>
                </a:solidFill>
              </a:rPr>
              <a:t> con </a:t>
            </a:r>
            <a:r>
              <a:rPr lang="en-US" sz="4000" b="1" u="sng" dirty="0" err="1">
                <a:solidFill>
                  <a:srgbClr val="FFFF00"/>
                </a:solidFill>
              </a:rPr>
              <a:t>cromo</a:t>
            </a:r>
            <a:endParaRPr lang="en-US" sz="4000" b="1" u="sng" dirty="0">
              <a:solidFill>
                <a:srgbClr val="FFFF00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95536" y="1988840"/>
            <a:ext cx="8496944" cy="4473208"/>
            <a:chOff x="395536" y="2060848"/>
            <a:chExt cx="8496944" cy="4473208"/>
          </a:xfrm>
        </p:grpSpPr>
        <p:grpSp>
          <p:nvGrpSpPr>
            <p:cNvPr id="7" name="Group 11"/>
            <p:cNvGrpSpPr>
              <a:grpSpLocks/>
            </p:cNvGrpSpPr>
            <p:nvPr/>
          </p:nvGrpSpPr>
          <p:grpSpPr bwMode="auto">
            <a:xfrm>
              <a:off x="395536" y="2060848"/>
              <a:ext cx="8496944" cy="3384376"/>
              <a:chOff x="0" y="1248"/>
              <a:chExt cx="5760" cy="3072"/>
            </a:xfrm>
          </p:grpSpPr>
          <p:pic>
            <p:nvPicPr>
              <p:cNvPr id="8" name="Picture 1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1248"/>
                <a:ext cx="5760" cy="3072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</p:pic>
          <p:sp>
            <p:nvSpPr>
              <p:cNvPr id="9" name="Text Box 13"/>
              <p:cNvSpPr txBox="1">
                <a:spLocks noChangeArrowheads="1"/>
              </p:cNvSpPr>
              <p:nvPr/>
            </p:nvSpPr>
            <p:spPr bwMode="auto">
              <a:xfrm>
                <a:off x="1920" y="3840"/>
                <a:ext cx="2256" cy="3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Garamond" charset="0"/>
                    <a:ea typeface="ＭＳ Ｐゴシック" charset="0"/>
                    <a:cs typeface="Arial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Garamond" charset="0"/>
                    <a:ea typeface="Arial" charset="0"/>
                    <a:cs typeface="Arial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Garamond" charset="0"/>
                    <a:ea typeface="Arial" charset="0"/>
                    <a:cs typeface="Arial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Garamond" charset="0"/>
                    <a:ea typeface="Arial" charset="0"/>
                    <a:cs typeface="Arial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Garamond" charset="0"/>
                    <a:ea typeface="Arial" charset="0"/>
                    <a:cs typeface="Arial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Garamond" charset="0"/>
                    <a:ea typeface="Arial" charset="0"/>
                    <a:cs typeface="Arial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Garamond" charset="0"/>
                    <a:ea typeface="Arial" charset="0"/>
                    <a:cs typeface="Arial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Garamond" charset="0"/>
                    <a:ea typeface="Arial" charset="0"/>
                    <a:cs typeface="Arial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Garamond" charset="0"/>
                    <a:ea typeface="Arial" charset="0"/>
                    <a:cs typeface="Arial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en-US" sz="2000" dirty="0" smtClean="0">
                    <a:solidFill>
                      <a:schemeClr val="bg2"/>
                    </a:solidFill>
                    <a:latin typeface="Georgia" charset="0"/>
                  </a:rPr>
                  <a:t>Cuero </a:t>
                </a:r>
                <a:r>
                  <a:rPr lang="en-US" sz="2000" i="1" dirty="0">
                    <a:solidFill>
                      <a:schemeClr val="bg2"/>
                    </a:solidFill>
                    <a:latin typeface="Georgia" charset="0"/>
                  </a:rPr>
                  <a:t>wet blue</a:t>
                </a:r>
                <a:endParaRPr lang="pt-BR" sz="2000" i="1" dirty="0">
                  <a:solidFill>
                    <a:schemeClr val="bg2"/>
                  </a:solidFill>
                  <a:latin typeface="Georgia" charset="0"/>
                </a:endParaRPr>
              </a:p>
            </p:txBody>
          </p:sp>
        </p:grpSp>
        <p:sp>
          <p:nvSpPr>
            <p:cNvPr id="2" name="TextBox 1"/>
            <p:cNvSpPr txBox="1"/>
            <p:nvPr/>
          </p:nvSpPr>
          <p:spPr>
            <a:xfrm>
              <a:off x="611560" y="5949280"/>
              <a:ext cx="8152392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/>
                <a:t>La </a:t>
              </a:r>
              <a:r>
                <a:rPr lang="en-US" sz="3200" dirty="0" err="1" smtClean="0"/>
                <a:t>incorporación</a:t>
              </a:r>
              <a:r>
                <a:rPr lang="en-US" sz="3200" dirty="0" smtClean="0"/>
                <a:t> del </a:t>
              </a:r>
              <a:r>
                <a:rPr lang="en-US" sz="3200" dirty="0" err="1" smtClean="0"/>
                <a:t>cromo</a:t>
              </a:r>
              <a:r>
                <a:rPr lang="en-US" sz="3200" dirty="0" smtClean="0"/>
                <a:t> </a:t>
              </a:r>
              <a:r>
                <a:rPr lang="en-US" sz="3200" dirty="0" err="1" smtClean="0"/>
                <a:t>puede</a:t>
              </a:r>
              <a:r>
                <a:rPr lang="en-US" sz="3200" dirty="0" smtClean="0"/>
                <a:t> </a:t>
              </a:r>
              <a:r>
                <a:rPr lang="en-US" sz="3200" dirty="0" err="1" smtClean="0"/>
                <a:t>generar</a:t>
              </a:r>
              <a:r>
                <a:rPr lang="en-US" sz="3200" dirty="0" smtClean="0"/>
                <a:t> </a:t>
              </a:r>
              <a:r>
                <a:rPr lang="en-US" sz="3200" dirty="0" err="1" smtClean="0"/>
                <a:t>carga</a:t>
              </a:r>
              <a:endParaRPr lang="en-US" sz="3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525821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118"/>
          <p:cNvGrpSpPr>
            <a:grpSpLocks/>
          </p:cNvGrpSpPr>
          <p:nvPr/>
        </p:nvGrpSpPr>
        <p:grpSpPr bwMode="auto">
          <a:xfrm>
            <a:off x="357188" y="1714500"/>
            <a:ext cx="4616450" cy="3500438"/>
            <a:chOff x="3207" y="1913"/>
            <a:chExt cx="2407" cy="1805"/>
          </a:xfrm>
        </p:grpSpPr>
        <p:pic>
          <p:nvPicPr>
            <p:cNvPr id="10" name="Picture 120" descr="couro itanhandu 00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5" y="2009"/>
              <a:ext cx="2261" cy="169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124" descr="DSC0007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7" y="1913"/>
              <a:ext cx="2407" cy="18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" name="CaixaDeTexto 16"/>
          <p:cNvSpPr txBox="1">
            <a:spLocks noChangeArrowheads="1"/>
          </p:cNvSpPr>
          <p:nvPr/>
        </p:nvSpPr>
        <p:spPr bwMode="auto">
          <a:xfrm>
            <a:off x="251520" y="476672"/>
            <a:ext cx="507206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sz="3600" b="1" u="sng" dirty="0" err="1" smtClean="0"/>
              <a:t>Disposición</a:t>
            </a:r>
            <a:r>
              <a:rPr lang="pt-BR" sz="3600" b="1" u="sng" dirty="0" smtClean="0"/>
              <a:t> </a:t>
            </a:r>
            <a:r>
              <a:rPr lang="pt-BR" sz="3600" b="1" u="sng" dirty="0" err="1" smtClean="0"/>
              <a:t>inadecuada</a:t>
            </a:r>
            <a:endParaRPr lang="pt-BR" sz="3600" b="1" u="sng" dirty="0"/>
          </a:p>
        </p:txBody>
      </p:sp>
      <p:grpSp>
        <p:nvGrpSpPr>
          <p:cNvPr id="21" name="Group 171"/>
          <p:cNvGrpSpPr>
            <a:grpSpLocks/>
          </p:cNvGrpSpPr>
          <p:nvPr/>
        </p:nvGrpSpPr>
        <p:grpSpPr bwMode="auto">
          <a:xfrm>
            <a:off x="5072063" y="1413571"/>
            <a:ext cx="3857625" cy="3801367"/>
            <a:chOff x="2405" y="1335"/>
            <a:chExt cx="2209" cy="2326"/>
          </a:xfrm>
        </p:grpSpPr>
        <p:pic>
          <p:nvPicPr>
            <p:cNvPr id="22" name="Picture 166" descr="foto_aterro-classe-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5" y="2004"/>
              <a:ext cx="2209" cy="16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Text Box 167"/>
            <p:cNvSpPr txBox="1">
              <a:spLocks noChangeArrowheads="1"/>
            </p:cNvSpPr>
            <p:nvPr/>
          </p:nvSpPr>
          <p:spPr bwMode="auto">
            <a:xfrm>
              <a:off x="2476" y="1335"/>
              <a:ext cx="1787" cy="320"/>
            </a:xfrm>
            <a:prstGeom prst="rect">
              <a:avLst/>
            </a:prstGeom>
            <a:ln>
              <a:headEnd/>
              <a:tailEnd/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>
                <a:defRPr/>
              </a:pPr>
              <a:r>
                <a:rPr lang="pt-BR" sz="2800" b="1" i="1" dirty="0" err="1" smtClean="0">
                  <a:solidFill>
                    <a:srgbClr val="FFFF00"/>
                  </a:solidFill>
                  <a:latin typeface="Arial Unicode MS" pitchFamily="34" charset="-128"/>
                </a:rPr>
                <a:t>Vertedero</a:t>
              </a:r>
              <a:r>
                <a:rPr lang="pt-BR" sz="2800" b="1" i="1" dirty="0" smtClean="0">
                  <a:solidFill>
                    <a:srgbClr val="FFFF00"/>
                  </a:solidFill>
                  <a:latin typeface="Arial Unicode MS" pitchFamily="34" charset="-128"/>
                </a:rPr>
                <a:t> </a:t>
              </a:r>
              <a:r>
                <a:rPr lang="pt-BR" sz="2800" b="1" i="1" dirty="0" err="1" smtClean="0">
                  <a:solidFill>
                    <a:srgbClr val="FFFF00"/>
                  </a:solidFill>
                  <a:latin typeface="Arial Unicode MS" pitchFamily="34" charset="-128"/>
                </a:rPr>
                <a:t>clase</a:t>
              </a:r>
              <a:r>
                <a:rPr lang="pt-BR" sz="2800" b="1" i="1" dirty="0" smtClean="0">
                  <a:solidFill>
                    <a:srgbClr val="FFFF00"/>
                  </a:solidFill>
                  <a:latin typeface="Arial Unicode MS" pitchFamily="34" charset="-128"/>
                </a:rPr>
                <a:t> 1</a:t>
              </a:r>
              <a:endParaRPr lang="pt-BR" sz="2800" b="1" i="1" dirty="0">
                <a:solidFill>
                  <a:srgbClr val="FFFF00"/>
                </a:solidFill>
                <a:latin typeface="Arial Unicode MS" pitchFamily="34" charset="-128"/>
              </a:endParaRPr>
            </a:p>
          </p:txBody>
        </p:sp>
        <p:sp>
          <p:nvSpPr>
            <p:cNvPr id="24" name="Line 168"/>
            <p:cNvSpPr>
              <a:spLocks noChangeShapeType="1"/>
            </p:cNvSpPr>
            <p:nvPr/>
          </p:nvSpPr>
          <p:spPr bwMode="auto">
            <a:xfrm>
              <a:off x="3424" y="1690"/>
              <a:ext cx="0" cy="299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87814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Espaço Reservado para Conteúdo 3" descr="não é meu trabalh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2875" y="180975"/>
            <a:ext cx="8664575" cy="645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221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27"/>
          <p:cNvGrpSpPr>
            <a:grpSpLocks/>
          </p:cNvGrpSpPr>
          <p:nvPr/>
        </p:nvGrpSpPr>
        <p:grpSpPr bwMode="auto">
          <a:xfrm>
            <a:off x="2771800" y="3501008"/>
            <a:ext cx="3549650" cy="584200"/>
            <a:chOff x="3179" y="3606"/>
            <a:chExt cx="3046" cy="484"/>
          </a:xfrm>
        </p:grpSpPr>
        <p:sp>
          <p:nvSpPr>
            <p:cNvPr id="6" name="Text Box 129"/>
            <p:cNvSpPr txBox="1">
              <a:spLocks noChangeArrowheads="1"/>
            </p:cNvSpPr>
            <p:nvPr/>
          </p:nvSpPr>
          <p:spPr bwMode="auto">
            <a:xfrm>
              <a:off x="3179" y="3606"/>
              <a:ext cx="3046" cy="484"/>
            </a:xfrm>
            <a:prstGeom prst="rect">
              <a:avLst/>
            </a:prstGeom>
            <a:ln>
              <a:headEnd/>
              <a:tailEnd/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  <a:defRPr/>
              </a:pPr>
              <a:r>
                <a:rPr lang="en-US" sz="3200" b="1" dirty="0">
                  <a:solidFill>
                    <a:srgbClr val="FFFF00"/>
                  </a:solidFill>
                </a:rPr>
                <a:t>Cr</a:t>
              </a:r>
              <a:r>
                <a:rPr lang="en-US" sz="3200" b="1" baseline="30000" dirty="0">
                  <a:solidFill>
                    <a:srgbClr val="FFFF00"/>
                  </a:solidFill>
                </a:rPr>
                <a:t>3+</a:t>
              </a:r>
              <a:r>
                <a:rPr lang="en-US" sz="3200" dirty="0">
                  <a:solidFill>
                    <a:srgbClr val="FFFF00"/>
                  </a:solidFill>
                </a:rPr>
                <a:t>              </a:t>
              </a:r>
              <a:r>
                <a:rPr lang="en-US" sz="3200" b="1" dirty="0">
                  <a:solidFill>
                    <a:srgbClr val="FFFF00"/>
                  </a:solidFill>
                </a:rPr>
                <a:t>Cr</a:t>
              </a:r>
              <a:r>
                <a:rPr lang="en-US" sz="3200" b="1" baseline="30000" dirty="0">
                  <a:solidFill>
                    <a:srgbClr val="FFFF00"/>
                  </a:solidFill>
                </a:rPr>
                <a:t>6+</a:t>
              </a:r>
            </a:p>
          </p:txBody>
        </p:sp>
        <p:sp>
          <p:nvSpPr>
            <p:cNvPr id="7" name="Line 130"/>
            <p:cNvSpPr>
              <a:spLocks noChangeShapeType="1"/>
            </p:cNvSpPr>
            <p:nvPr/>
          </p:nvSpPr>
          <p:spPr bwMode="auto">
            <a:xfrm>
              <a:off x="4229" y="3843"/>
              <a:ext cx="803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" name="Rectangle 131"/>
          <p:cNvSpPr>
            <a:spLocks noChangeArrowheads="1"/>
          </p:cNvSpPr>
          <p:nvPr/>
        </p:nvSpPr>
        <p:spPr bwMode="auto">
          <a:xfrm>
            <a:off x="395536" y="1628800"/>
            <a:ext cx="8417689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>
              <a:buFont typeface="Wingdings" charset="0"/>
              <a:buNone/>
            </a:pPr>
            <a:r>
              <a:rPr lang="en-US" sz="2800" b="1" dirty="0"/>
              <a:t>PROBLEMA </a:t>
            </a:r>
            <a:r>
              <a:rPr lang="en-US" sz="2800" b="1" dirty="0" smtClean="0"/>
              <a:t>DE LA DISPOSICIÓN INADECUADA </a:t>
            </a:r>
          </a:p>
          <a:p>
            <a:pPr algn="ctr">
              <a:buFont typeface="Wingdings" charset="0"/>
              <a:buNone/>
            </a:pPr>
            <a:r>
              <a:rPr lang="en-US" sz="2800" b="1" dirty="0" smtClean="0"/>
              <a:t>DE </a:t>
            </a:r>
            <a:r>
              <a:rPr lang="en-US" sz="2800" b="1" dirty="0"/>
              <a:t>CROMO </a:t>
            </a:r>
          </a:p>
        </p:txBody>
      </p:sp>
    </p:spTree>
    <p:extLst>
      <p:ext uri="{BB962C8B-B14F-4D97-AF65-F5344CB8AC3E}">
        <p14:creationId xmlns:p14="http://schemas.microsoft.com/office/powerpoint/2010/main" val="3811991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0213" y="6000750"/>
            <a:ext cx="3544887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34" t="27313" r="17513" b="18813"/>
          <a:stretch>
            <a:fillRect/>
          </a:stretch>
        </p:blipFill>
        <p:spPr bwMode="auto">
          <a:xfrm>
            <a:off x="827088" y="877888"/>
            <a:ext cx="6913562" cy="492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CaixaDeTexto 3"/>
          <p:cNvSpPr txBox="1">
            <a:spLocks noChangeArrowheads="1"/>
          </p:cNvSpPr>
          <p:nvPr/>
        </p:nvSpPr>
        <p:spPr bwMode="auto">
          <a:xfrm>
            <a:off x="640160" y="188640"/>
            <a:ext cx="745729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pt-BR" sz="3200" b="1" dirty="0" err="1" smtClean="0"/>
              <a:t>Formación</a:t>
            </a:r>
            <a:r>
              <a:rPr lang="pt-BR" sz="3200" b="1" dirty="0" smtClean="0"/>
              <a:t> de </a:t>
            </a:r>
            <a:r>
              <a:rPr lang="pt-BR" sz="3200" b="1" dirty="0"/>
              <a:t>cromo </a:t>
            </a:r>
            <a:r>
              <a:rPr lang="pt-BR" sz="3200" b="1" dirty="0" smtClean="0"/>
              <a:t>VI: presencia </a:t>
            </a:r>
            <a:r>
              <a:rPr lang="pt-BR" sz="3200" b="1" dirty="0"/>
              <a:t>de Mn</a:t>
            </a:r>
          </a:p>
        </p:txBody>
      </p:sp>
    </p:spTree>
    <p:extLst>
      <p:ext uri="{BB962C8B-B14F-4D97-AF65-F5344CB8AC3E}">
        <p14:creationId xmlns:p14="http://schemas.microsoft.com/office/powerpoint/2010/main" val="1665654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1"/>
          <p:cNvSpPr>
            <a:spLocks noChangeArrowheads="1"/>
          </p:cNvSpPr>
          <p:nvPr/>
        </p:nvSpPr>
        <p:spPr bwMode="auto">
          <a:xfrm>
            <a:off x="785813" y="428625"/>
            <a:ext cx="73818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t-BR" sz="3200" b="1"/>
              <a:t>Erin Brockovich - Uma mulher de talento</a:t>
            </a:r>
            <a:endParaRPr lang="pt-BR" sz="3200"/>
          </a:p>
        </p:txBody>
      </p:sp>
      <p:pic>
        <p:nvPicPr>
          <p:cNvPr id="7" name="Picture 4" descr="1250179133 erinbrockovichposter01 thum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96752"/>
            <a:ext cx="3143250" cy="475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127"/>
          <p:cNvGrpSpPr>
            <a:grpSpLocks/>
          </p:cNvGrpSpPr>
          <p:nvPr/>
        </p:nvGrpSpPr>
        <p:grpSpPr bwMode="auto">
          <a:xfrm>
            <a:off x="4283968" y="3068960"/>
            <a:ext cx="3549650" cy="584200"/>
            <a:chOff x="3179" y="3606"/>
            <a:chExt cx="3046" cy="484"/>
          </a:xfrm>
        </p:grpSpPr>
        <p:sp>
          <p:nvSpPr>
            <p:cNvPr id="9" name="Text Box 129"/>
            <p:cNvSpPr txBox="1">
              <a:spLocks noChangeArrowheads="1"/>
            </p:cNvSpPr>
            <p:nvPr/>
          </p:nvSpPr>
          <p:spPr bwMode="auto">
            <a:xfrm>
              <a:off x="3179" y="3606"/>
              <a:ext cx="3046" cy="484"/>
            </a:xfrm>
            <a:prstGeom prst="rect">
              <a:avLst/>
            </a:prstGeom>
            <a:ln>
              <a:headEnd/>
              <a:tailEnd/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  <a:defRPr/>
              </a:pPr>
              <a:r>
                <a:rPr lang="en-US" sz="3200" b="1" dirty="0">
                  <a:solidFill>
                    <a:srgbClr val="FFFF00"/>
                  </a:solidFill>
                </a:rPr>
                <a:t>Cr</a:t>
              </a:r>
              <a:r>
                <a:rPr lang="en-US" sz="3200" b="1" baseline="30000" dirty="0">
                  <a:solidFill>
                    <a:srgbClr val="FFFF00"/>
                  </a:solidFill>
                </a:rPr>
                <a:t>3+</a:t>
              </a:r>
              <a:r>
                <a:rPr lang="en-US" sz="3200" dirty="0">
                  <a:solidFill>
                    <a:srgbClr val="FFFF00"/>
                  </a:solidFill>
                </a:rPr>
                <a:t>              </a:t>
              </a:r>
              <a:r>
                <a:rPr lang="en-US" sz="3200" b="1" dirty="0">
                  <a:solidFill>
                    <a:srgbClr val="FFFF00"/>
                  </a:solidFill>
                </a:rPr>
                <a:t>Cr</a:t>
              </a:r>
              <a:r>
                <a:rPr lang="en-US" sz="3200" b="1" baseline="30000" dirty="0">
                  <a:solidFill>
                    <a:srgbClr val="FFFF00"/>
                  </a:solidFill>
                </a:rPr>
                <a:t>6+</a:t>
              </a:r>
            </a:p>
          </p:txBody>
        </p:sp>
        <p:sp>
          <p:nvSpPr>
            <p:cNvPr id="10" name="Line 130"/>
            <p:cNvSpPr>
              <a:spLocks noChangeShapeType="1"/>
            </p:cNvSpPr>
            <p:nvPr/>
          </p:nvSpPr>
          <p:spPr bwMode="auto">
            <a:xfrm>
              <a:off x="4229" y="3843"/>
              <a:ext cx="803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85083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b="74925"/>
          <a:stretch/>
        </p:blipFill>
        <p:spPr>
          <a:xfrm>
            <a:off x="539552" y="260648"/>
            <a:ext cx="8130776" cy="15708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3648" y="1935295"/>
            <a:ext cx="6350000" cy="4762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81"/>
          <p:cNvSpPr>
            <a:spLocks noChangeArrowheads="1"/>
          </p:cNvSpPr>
          <p:nvPr/>
        </p:nvSpPr>
        <p:spPr bwMode="auto">
          <a:xfrm>
            <a:off x="244475" y="1589757"/>
            <a:ext cx="8583613" cy="3441700"/>
          </a:xfrm>
          <a:prstGeom prst="roundRect">
            <a:avLst>
              <a:gd name="adj" fmla="val 16667"/>
            </a:avLst>
          </a:prstGeom>
          <a:solidFill>
            <a:srgbClr val="F8F8F8"/>
          </a:solidFill>
          <a:ln w="3175" cap="rnd" algn="ctr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graphicFrame>
        <p:nvGraphicFramePr>
          <p:cNvPr id="1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24653769"/>
              </p:ext>
            </p:extLst>
          </p:nvPr>
        </p:nvGraphicFramePr>
        <p:xfrm>
          <a:off x="423863" y="1659607"/>
          <a:ext cx="8407400" cy="3486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389" name="Gráfico" r:id="rId5" imgW="8601126" imgH="3581479" progId="Excel.Chart.8">
                  <p:embed/>
                </p:oleObj>
              </mc:Choice>
              <mc:Fallback>
                <p:oleObj name="Gráfico" r:id="rId5" imgW="8601126" imgH="3581479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3863" y="1659607"/>
                        <a:ext cx="8407400" cy="34861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 Box 79"/>
          <p:cNvSpPr txBox="1">
            <a:spLocks noChangeArrowheads="1"/>
          </p:cNvSpPr>
          <p:nvPr/>
        </p:nvSpPr>
        <p:spPr bwMode="auto">
          <a:xfrm>
            <a:off x="1652588" y="1602457"/>
            <a:ext cx="5883275" cy="40005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None/>
            </a:pPr>
            <a:r>
              <a:rPr lang="pt-BR" sz="2000">
                <a:solidFill>
                  <a:srgbClr val="006666"/>
                </a:solidFill>
              </a:rPr>
              <a:t>Produção de Couro e Resíduos Wet Blue </a:t>
            </a:r>
            <a:r>
              <a:rPr lang="pt-BR" sz="1400">
                <a:solidFill>
                  <a:srgbClr val="006666"/>
                </a:solidFill>
              </a:rPr>
              <a:t>(ton Mil)</a:t>
            </a:r>
          </a:p>
        </p:txBody>
      </p:sp>
      <p:sp>
        <p:nvSpPr>
          <p:cNvPr id="16" name="Text Box 82"/>
          <p:cNvSpPr txBox="1">
            <a:spLocks noChangeArrowheads="1"/>
          </p:cNvSpPr>
          <p:nvPr/>
        </p:nvSpPr>
        <p:spPr bwMode="auto">
          <a:xfrm>
            <a:off x="230188" y="5087019"/>
            <a:ext cx="4056062" cy="430213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1450" indent="-171450">
              <a:spcBef>
                <a:spcPct val="0"/>
              </a:spcBef>
              <a:buFontTx/>
              <a:buChar char="•"/>
            </a:pPr>
            <a:r>
              <a:rPr lang="pt-BR" sz="1100" b="0" dirty="0" smtClean="0"/>
              <a:t>Fonte: CICB</a:t>
            </a:r>
          </a:p>
          <a:p>
            <a:pPr>
              <a:spcBef>
                <a:spcPct val="0"/>
              </a:spcBef>
            </a:pPr>
            <a:endParaRPr lang="pt-BR" sz="1100" b="0" dirty="0"/>
          </a:p>
        </p:txBody>
      </p:sp>
      <p:sp>
        <p:nvSpPr>
          <p:cNvPr id="17" name="Rectangle 13"/>
          <p:cNvSpPr>
            <a:spLocks noChangeArrowheads="1"/>
          </p:cNvSpPr>
          <p:nvPr/>
        </p:nvSpPr>
        <p:spPr bwMode="auto">
          <a:xfrm>
            <a:off x="395536" y="548680"/>
            <a:ext cx="8424936" cy="58477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76200" tIns="38100" rIns="76200" bIns="38100" anchor="b">
            <a:spAutoFit/>
          </a:bodyPr>
          <a:lstStyle/>
          <a:p>
            <a:pPr algn="just">
              <a:lnSpc>
                <a:spcPct val="90000"/>
              </a:lnSpc>
              <a:spcBef>
                <a:spcPct val="0"/>
              </a:spcBef>
              <a:buClrTx/>
              <a:buFontTx/>
              <a:buNone/>
            </a:pPr>
            <a:r>
              <a:rPr lang="pt-BR" sz="3600" b="1" u="sng" dirty="0" err="1" smtClean="0">
                <a:solidFill>
                  <a:srgbClr val="FFFF00"/>
                </a:solidFill>
                <a:latin typeface="Times"/>
                <a:cs typeface="Times"/>
              </a:rPr>
              <a:t>Volumen</a:t>
            </a:r>
            <a:r>
              <a:rPr lang="pt-BR" sz="3600" b="1" u="sng" dirty="0" smtClean="0">
                <a:solidFill>
                  <a:srgbClr val="FFFF00"/>
                </a:solidFill>
                <a:latin typeface="Times"/>
                <a:cs typeface="Times"/>
              </a:rPr>
              <a:t> </a:t>
            </a:r>
            <a:r>
              <a:rPr lang="pt-BR" sz="3600" b="1" u="sng" dirty="0" err="1" smtClean="0">
                <a:solidFill>
                  <a:srgbClr val="FFFF00"/>
                </a:solidFill>
                <a:latin typeface="Times"/>
                <a:cs typeface="Times"/>
              </a:rPr>
              <a:t>producido</a:t>
            </a:r>
            <a:r>
              <a:rPr lang="pt-BR" sz="3600" b="1" u="sng" dirty="0" smtClean="0">
                <a:solidFill>
                  <a:srgbClr val="FFFF00"/>
                </a:solidFill>
                <a:latin typeface="Times"/>
                <a:cs typeface="Times"/>
              </a:rPr>
              <a:t> </a:t>
            </a:r>
            <a:r>
              <a:rPr lang="pt-BR" sz="3600" b="1" u="sng" dirty="0">
                <a:solidFill>
                  <a:srgbClr val="FFFF00"/>
                </a:solidFill>
                <a:latin typeface="Times"/>
                <a:cs typeface="Times"/>
              </a:rPr>
              <a:t>de </a:t>
            </a:r>
            <a:r>
              <a:rPr lang="pt-BR" sz="3600" b="1" u="sng" dirty="0" err="1" smtClean="0">
                <a:solidFill>
                  <a:srgbClr val="FFFF00"/>
                </a:solidFill>
                <a:latin typeface="Times"/>
                <a:cs typeface="Times"/>
              </a:rPr>
              <a:t>desecho</a:t>
            </a:r>
            <a:r>
              <a:rPr lang="pt-BR" sz="3600" b="1" u="sng" dirty="0" smtClean="0">
                <a:solidFill>
                  <a:srgbClr val="FFFF00"/>
                </a:solidFill>
                <a:latin typeface="Times"/>
                <a:cs typeface="Times"/>
              </a:rPr>
              <a:t> </a:t>
            </a:r>
            <a:r>
              <a:rPr lang="pt-BR" sz="3600" b="1" u="sng" dirty="0" err="1" smtClean="0">
                <a:solidFill>
                  <a:srgbClr val="FFFF00"/>
                </a:solidFill>
                <a:latin typeface="Times"/>
                <a:cs typeface="Times"/>
              </a:rPr>
              <a:t>con</a:t>
            </a:r>
            <a:r>
              <a:rPr lang="pt-BR" sz="3600" b="1" u="sng" dirty="0" smtClean="0">
                <a:solidFill>
                  <a:srgbClr val="FFFF00"/>
                </a:solidFill>
                <a:latin typeface="Times"/>
                <a:cs typeface="Times"/>
              </a:rPr>
              <a:t> </a:t>
            </a:r>
            <a:r>
              <a:rPr lang="pt-BR" sz="3600" b="1" u="sng" dirty="0">
                <a:solidFill>
                  <a:srgbClr val="FFFF00"/>
                </a:solidFill>
                <a:latin typeface="Times"/>
                <a:cs typeface="Times"/>
              </a:rPr>
              <a:t>c</a:t>
            </a:r>
            <a:r>
              <a:rPr lang="pt-BR" sz="3600" b="1" u="sng" dirty="0" smtClean="0">
                <a:solidFill>
                  <a:srgbClr val="FFFF00"/>
                </a:solidFill>
                <a:latin typeface="Times"/>
                <a:cs typeface="Times"/>
              </a:rPr>
              <a:t>romo</a:t>
            </a:r>
            <a:endParaRPr lang="pt-BR" sz="3600" b="1" u="sng" dirty="0">
              <a:solidFill>
                <a:srgbClr val="FFFF00"/>
              </a:solidFill>
              <a:latin typeface="Times"/>
              <a:cs typeface="Times"/>
            </a:endParaRPr>
          </a:p>
        </p:txBody>
      </p:sp>
      <p:sp>
        <p:nvSpPr>
          <p:cNvPr id="18" name="Chave direita 1"/>
          <p:cNvSpPr>
            <a:spLocks/>
          </p:cNvSpPr>
          <p:nvPr/>
        </p:nvSpPr>
        <p:spPr bwMode="auto">
          <a:xfrm rot="5400000">
            <a:off x="5570537" y="2386682"/>
            <a:ext cx="284163" cy="5233988"/>
          </a:xfrm>
          <a:prstGeom prst="rightBrace">
            <a:avLst>
              <a:gd name="adj1" fmla="val 8357"/>
              <a:gd name="adj2" fmla="val 50000"/>
            </a:avLst>
          </a:prstGeom>
          <a:noFill/>
          <a:ln w="317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11" name="Rectangle 13"/>
          <p:cNvSpPr>
            <a:spLocks noChangeArrowheads="1"/>
          </p:cNvSpPr>
          <p:nvPr/>
        </p:nvSpPr>
        <p:spPr bwMode="auto">
          <a:xfrm>
            <a:off x="827584" y="6021288"/>
            <a:ext cx="7776864" cy="4719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76200" tIns="38100" rIns="76200" bIns="38100" anchor="b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buClrTx/>
              <a:buFontTx/>
              <a:buNone/>
            </a:pPr>
            <a:r>
              <a:rPr lang="pt-BR" sz="2800" b="1" i="1" u="sng" dirty="0" smtClean="0">
                <a:solidFill>
                  <a:srgbClr val="FFFFFF"/>
                </a:solidFill>
                <a:latin typeface="Trebuchet MS" pitchFamily="34" charset="0"/>
              </a:rPr>
              <a:t>Importante sector industrial </a:t>
            </a:r>
            <a:r>
              <a:rPr lang="pt-BR" sz="2800" b="1" i="1" u="sng" dirty="0" err="1" smtClean="0">
                <a:solidFill>
                  <a:srgbClr val="FFFFFF"/>
                </a:solidFill>
                <a:latin typeface="Trebuchet MS" pitchFamily="34" charset="0"/>
              </a:rPr>
              <a:t>en</a:t>
            </a:r>
            <a:r>
              <a:rPr lang="pt-BR" sz="2800" b="1" i="1" u="sng" dirty="0" smtClean="0">
                <a:solidFill>
                  <a:srgbClr val="FFFFFF"/>
                </a:solidFill>
                <a:latin typeface="Trebuchet MS" pitchFamily="34" charset="0"/>
              </a:rPr>
              <a:t> Brasil</a:t>
            </a:r>
            <a:endParaRPr lang="pt-BR" sz="2800" b="1" i="1" u="sng" dirty="0">
              <a:solidFill>
                <a:srgbClr val="FFFFFF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014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eta para a direita 14"/>
          <p:cNvSpPr>
            <a:spLocks noChangeArrowheads="1"/>
          </p:cNvSpPr>
          <p:nvPr/>
        </p:nvSpPr>
        <p:spPr bwMode="auto">
          <a:xfrm>
            <a:off x="2267744" y="2636912"/>
            <a:ext cx="4857750" cy="1779587"/>
          </a:xfrm>
          <a:prstGeom prst="rightArrow">
            <a:avLst>
              <a:gd name="adj1" fmla="val 45120"/>
              <a:gd name="adj2" fmla="val 44118"/>
            </a:avLst>
          </a:prstGeom>
          <a:gradFill rotWithShape="1">
            <a:gsLst>
              <a:gs pos="0">
                <a:srgbClr val="D9D9D9"/>
              </a:gs>
              <a:gs pos="50000">
                <a:srgbClr val="D9D9D9"/>
              </a:gs>
              <a:gs pos="100000">
                <a:srgbClr val="A6A6A6"/>
              </a:gs>
            </a:gsLst>
            <a:lin ang="0" scaled="1"/>
          </a:gradFill>
          <a:ln w="12700">
            <a:noFill/>
            <a:round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  <p:txBody>
          <a:bodyPr anchor="ctr"/>
          <a:lstStyle/>
          <a:p>
            <a:pPr algn="ctr" eaLnBrk="0" hangingPunct="0">
              <a:defRPr/>
            </a:pPr>
            <a:endParaRPr lang="pt-BR" dirty="0">
              <a:latin typeface="Arial" charset="0"/>
              <a:ea typeface="+mn-ea"/>
              <a:cs typeface="+mn-cs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4" y="3522737"/>
            <a:ext cx="1897063" cy="1116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2807" y="3544962"/>
            <a:ext cx="1790700" cy="1042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AutoShape 4"/>
          <p:cNvSpPr>
            <a:spLocks noChangeAspect="1" noChangeArrowheads="1"/>
          </p:cNvSpPr>
          <p:nvPr/>
        </p:nvSpPr>
        <p:spPr bwMode="auto">
          <a:xfrm>
            <a:off x="254794" y="2649612"/>
            <a:ext cx="1941513" cy="857250"/>
          </a:xfrm>
          <a:prstGeom prst="homePlate">
            <a:avLst>
              <a:gd name="adj" fmla="val 11702"/>
            </a:avLst>
          </a:prstGeom>
          <a:solidFill>
            <a:srgbClr val="CAE7A7"/>
          </a:solidFill>
          <a:ln w="9525">
            <a:solidFill>
              <a:schemeClr val="bg1"/>
            </a:solidFill>
            <a:prstDash val="dash"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  <p:txBody>
          <a:bodyPr anchor="ctr"/>
          <a:lstStyle/>
          <a:p>
            <a:pPr algn="ctr" eaLnBrk="0" hangingPunct="0">
              <a:defRPr/>
            </a:pPr>
            <a:r>
              <a:rPr lang="pt-BR" sz="2000" b="1" i="1" dirty="0" err="1" smtClean="0">
                <a:solidFill>
                  <a:schemeClr val="bg2"/>
                </a:solidFill>
                <a:latin typeface="Arial" charset="0"/>
                <a:ea typeface="Arial" charset="0"/>
              </a:rPr>
              <a:t>Laboratorio</a:t>
            </a:r>
            <a:endParaRPr lang="pt-BR" sz="2000" b="1" i="1" dirty="0">
              <a:solidFill>
                <a:schemeClr val="bg2"/>
              </a:solidFill>
              <a:latin typeface="Arial" charset="0"/>
              <a:ea typeface="Arial" charset="0"/>
            </a:endParaRPr>
          </a:p>
        </p:txBody>
      </p:sp>
      <p:sp>
        <p:nvSpPr>
          <p:cNvPr id="20" name="AutoShape 4"/>
          <p:cNvSpPr>
            <a:spLocks noChangeAspect="1" noChangeArrowheads="1"/>
          </p:cNvSpPr>
          <p:nvPr/>
        </p:nvSpPr>
        <p:spPr bwMode="auto">
          <a:xfrm>
            <a:off x="7220744" y="2657549"/>
            <a:ext cx="1874838" cy="857250"/>
          </a:xfrm>
          <a:prstGeom prst="homePlate">
            <a:avLst>
              <a:gd name="adj" fmla="val 11705"/>
            </a:avLst>
          </a:prstGeom>
          <a:solidFill>
            <a:srgbClr val="CAE7A7"/>
          </a:solidFill>
          <a:ln w="9525">
            <a:solidFill>
              <a:schemeClr val="bg1"/>
            </a:solidFill>
            <a:prstDash val="dash"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  <p:txBody>
          <a:bodyPr anchor="ctr"/>
          <a:lstStyle/>
          <a:p>
            <a:pPr algn="ctr" eaLnBrk="0" hangingPunct="0">
              <a:defRPr/>
            </a:pPr>
            <a:r>
              <a:rPr lang="pt-BR" sz="2000" b="1" i="1" dirty="0" smtClean="0">
                <a:solidFill>
                  <a:srgbClr val="000514"/>
                </a:solidFill>
                <a:latin typeface="Arial"/>
                <a:ea typeface="+mn-ea"/>
                <a:cs typeface="Arial"/>
              </a:rPr>
              <a:t>Industria</a:t>
            </a:r>
            <a:endParaRPr lang="pt-BR" sz="2000" b="1" i="1" dirty="0">
              <a:solidFill>
                <a:srgbClr val="000514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21" name="Retângulo 38"/>
          <p:cNvSpPr>
            <a:spLocks noChangeArrowheads="1"/>
          </p:cNvSpPr>
          <p:nvPr/>
        </p:nvSpPr>
        <p:spPr bwMode="auto">
          <a:xfrm>
            <a:off x="3605566" y="3204840"/>
            <a:ext cx="2046554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t-BR" sz="3200" b="1" dirty="0" smtClean="0">
                <a:solidFill>
                  <a:srgbClr val="000099"/>
                </a:solidFill>
                <a:latin typeface="Arial" charset="0"/>
              </a:rPr>
              <a:t>INNOVAR</a:t>
            </a:r>
            <a:endParaRPr lang="pt-BR" sz="3200" dirty="0">
              <a:latin typeface="Arial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67"/>
          <p:cNvSpPr txBox="1">
            <a:spLocks noChangeArrowheads="1"/>
          </p:cNvSpPr>
          <p:nvPr/>
        </p:nvSpPr>
        <p:spPr bwMode="auto">
          <a:xfrm>
            <a:off x="85725" y="6212160"/>
            <a:ext cx="42719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pt-BR" sz="1200" i="1" dirty="0"/>
              <a:t>Fonte: RAIS, 2003; Gazeta Mercantil, 2003; Relatório de Gestão Arthur Lange, 2003; Guia Brasileiro do Couro, 2002; Construção e Análise: Verti.</a:t>
            </a:r>
          </a:p>
        </p:txBody>
      </p:sp>
      <p:grpSp>
        <p:nvGrpSpPr>
          <p:cNvPr id="12" name="Group 91"/>
          <p:cNvGrpSpPr>
            <a:grpSpLocks/>
          </p:cNvGrpSpPr>
          <p:nvPr/>
        </p:nvGrpSpPr>
        <p:grpSpPr bwMode="auto">
          <a:xfrm>
            <a:off x="96838" y="1684362"/>
            <a:ext cx="4076700" cy="3641725"/>
            <a:chOff x="1488" y="682"/>
            <a:chExt cx="3090" cy="3316"/>
          </a:xfrm>
        </p:grpSpPr>
        <p:sp>
          <p:nvSpPr>
            <p:cNvPr id="13" name="Freeform 92"/>
            <p:cNvSpPr>
              <a:spLocks/>
            </p:cNvSpPr>
            <p:nvPr/>
          </p:nvSpPr>
          <p:spPr bwMode="auto">
            <a:xfrm>
              <a:off x="2883" y="3416"/>
              <a:ext cx="519" cy="582"/>
            </a:xfrm>
            <a:custGeom>
              <a:avLst/>
              <a:gdLst>
                <a:gd name="T0" fmla="*/ 54387 w 380"/>
                <a:gd name="T1" fmla="*/ 116986 h 426"/>
                <a:gd name="T2" fmla="*/ 64934 w 380"/>
                <a:gd name="T3" fmla="*/ 111034 h 426"/>
                <a:gd name="T4" fmla="*/ 73459 w 380"/>
                <a:gd name="T5" fmla="*/ 88646 h 426"/>
                <a:gd name="T6" fmla="*/ 84271 w 380"/>
                <a:gd name="T7" fmla="*/ 79544 h 426"/>
                <a:gd name="T8" fmla="*/ 94705 w 380"/>
                <a:gd name="T9" fmla="*/ 53925 h 426"/>
                <a:gd name="T10" fmla="*/ 103661 w 380"/>
                <a:gd name="T11" fmla="*/ 37044 h 426"/>
                <a:gd name="T12" fmla="*/ 100095 w 380"/>
                <a:gd name="T13" fmla="*/ 31417 h 426"/>
                <a:gd name="T14" fmla="*/ 100095 w 380"/>
                <a:gd name="T15" fmla="*/ 22407 h 426"/>
                <a:gd name="T16" fmla="*/ 94705 w 380"/>
                <a:gd name="T17" fmla="*/ 22407 h 426"/>
                <a:gd name="T18" fmla="*/ 89528 w 380"/>
                <a:gd name="T19" fmla="*/ 16531 h 426"/>
                <a:gd name="T20" fmla="*/ 79015 w 380"/>
                <a:gd name="T21" fmla="*/ 10995 h 426"/>
                <a:gd name="T22" fmla="*/ 73459 w 380"/>
                <a:gd name="T23" fmla="*/ 5559 h 426"/>
                <a:gd name="T24" fmla="*/ 59644 w 380"/>
                <a:gd name="T25" fmla="*/ 0 h 426"/>
                <a:gd name="T26" fmla="*/ 43769 w 380"/>
                <a:gd name="T27" fmla="*/ 0 h 426"/>
                <a:gd name="T28" fmla="*/ 29934 w 380"/>
                <a:gd name="T29" fmla="*/ 10995 h 426"/>
                <a:gd name="T30" fmla="*/ 0 w 380"/>
                <a:gd name="T31" fmla="*/ 57592 h 426"/>
                <a:gd name="T32" fmla="*/ 0 w 380"/>
                <a:gd name="T33" fmla="*/ 62677 h 426"/>
                <a:gd name="T34" fmla="*/ 10366 w 380"/>
                <a:gd name="T35" fmla="*/ 62677 h 426"/>
                <a:gd name="T36" fmla="*/ 29934 w 380"/>
                <a:gd name="T37" fmla="*/ 74113 h 426"/>
                <a:gd name="T38" fmla="*/ 34990 w 380"/>
                <a:gd name="T39" fmla="*/ 74113 h 426"/>
                <a:gd name="T40" fmla="*/ 54387 w 380"/>
                <a:gd name="T41" fmla="*/ 94462 h 426"/>
                <a:gd name="T42" fmla="*/ 59644 w 380"/>
                <a:gd name="T43" fmla="*/ 88646 h 426"/>
                <a:gd name="T44" fmla="*/ 59644 w 380"/>
                <a:gd name="T45" fmla="*/ 100026 h 426"/>
                <a:gd name="T46" fmla="*/ 54387 w 380"/>
                <a:gd name="T47" fmla="*/ 105655 h 426"/>
                <a:gd name="T48" fmla="*/ 54387 w 380"/>
                <a:gd name="T49" fmla="*/ 116986 h 42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380"/>
                <a:gd name="T76" fmla="*/ 0 h 426"/>
                <a:gd name="T77" fmla="*/ 380 w 380"/>
                <a:gd name="T78" fmla="*/ 426 h 42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380" h="426">
                  <a:moveTo>
                    <a:pt x="199" y="425"/>
                  </a:moveTo>
                  <a:lnTo>
                    <a:pt x="237" y="404"/>
                  </a:lnTo>
                  <a:lnTo>
                    <a:pt x="269" y="323"/>
                  </a:lnTo>
                  <a:lnTo>
                    <a:pt x="308" y="289"/>
                  </a:lnTo>
                  <a:lnTo>
                    <a:pt x="346" y="196"/>
                  </a:lnTo>
                  <a:lnTo>
                    <a:pt x="379" y="135"/>
                  </a:lnTo>
                  <a:lnTo>
                    <a:pt x="366" y="114"/>
                  </a:lnTo>
                  <a:lnTo>
                    <a:pt x="366" y="81"/>
                  </a:lnTo>
                  <a:lnTo>
                    <a:pt x="346" y="81"/>
                  </a:lnTo>
                  <a:lnTo>
                    <a:pt x="327" y="60"/>
                  </a:lnTo>
                  <a:lnTo>
                    <a:pt x="289" y="40"/>
                  </a:lnTo>
                  <a:lnTo>
                    <a:pt x="269" y="20"/>
                  </a:lnTo>
                  <a:lnTo>
                    <a:pt x="218" y="0"/>
                  </a:lnTo>
                  <a:lnTo>
                    <a:pt x="160" y="0"/>
                  </a:lnTo>
                  <a:lnTo>
                    <a:pt x="109" y="40"/>
                  </a:lnTo>
                  <a:lnTo>
                    <a:pt x="0" y="209"/>
                  </a:lnTo>
                  <a:lnTo>
                    <a:pt x="0" y="228"/>
                  </a:lnTo>
                  <a:lnTo>
                    <a:pt x="38" y="228"/>
                  </a:lnTo>
                  <a:lnTo>
                    <a:pt x="109" y="269"/>
                  </a:lnTo>
                  <a:lnTo>
                    <a:pt x="128" y="269"/>
                  </a:lnTo>
                  <a:lnTo>
                    <a:pt x="199" y="343"/>
                  </a:lnTo>
                  <a:lnTo>
                    <a:pt x="218" y="323"/>
                  </a:lnTo>
                  <a:lnTo>
                    <a:pt x="218" y="364"/>
                  </a:lnTo>
                  <a:lnTo>
                    <a:pt x="199" y="384"/>
                  </a:lnTo>
                  <a:lnTo>
                    <a:pt x="199" y="425"/>
                  </a:lnTo>
                </a:path>
              </a:pathLst>
            </a:custGeom>
            <a:solidFill>
              <a:srgbClr val="339933">
                <a:alpha val="39999"/>
              </a:srgbClr>
            </a:solidFill>
            <a:ln w="9525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9" name="Freeform 93"/>
            <p:cNvSpPr>
              <a:spLocks/>
            </p:cNvSpPr>
            <p:nvPr/>
          </p:nvSpPr>
          <p:spPr bwMode="auto">
            <a:xfrm>
              <a:off x="2883" y="3416"/>
              <a:ext cx="519" cy="582"/>
            </a:xfrm>
            <a:custGeom>
              <a:avLst/>
              <a:gdLst>
                <a:gd name="T0" fmla="*/ 54387 w 380"/>
                <a:gd name="T1" fmla="*/ 116986 h 426"/>
                <a:gd name="T2" fmla="*/ 64934 w 380"/>
                <a:gd name="T3" fmla="*/ 111034 h 426"/>
                <a:gd name="T4" fmla="*/ 73459 w 380"/>
                <a:gd name="T5" fmla="*/ 88646 h 426"/>
                <a:gd name="T6" fmla="*/ 84271 w 380"/>
                <a:gd name="T7" fmla="*/ 79544 h 426"/>
                <a:gd name="T8" fmla="*/ 94705 w 380"/>
                <a:gd name="T9" fmla="*/ 53925 h 426"/>
                <a:gd name="T10" fmla="*/ 103661 w 380"/>
                <a:gd name="T11" fmla="*/ 37044 h 426"/>
                <a:gd name="T12" fmla="*/ 100095 w 380"/>
                <a:gd name="T13" fmla="*/ 31417 h 426"/>
                <a:gd name="T14" fmla="*/ 100095 w 380"/>
                <a:gd name="T15" fmla="*/ 22407 h 426"/>
                <a:gd name="T16" fmla="*/ 94705 w 380"/>
                <a:gd name="T17" fmla="*/ 22407 h 426"/>
                <a:gd name="T18" fmla="*/ 89528 w 380"/>
                <a:gd name="T19" fmla="*/ 16531 h 426"/>
                <a:gd name="T20" fmla="*/ 79015 w 380"/>
                <a:gd name="T21" fmla="*/ 10995 h 426"/>
                <a:gd name="T22" fmla="*/ 73459 w 380"/>
                <a:gd name="T23" fmla="*/ 5559 h 426"/>
                <a:gd name="T24" fmla="*/ 59644 w 380"/>
                <a:gd name="T25" fmla="*/ 0 h 426"/>
                <a:gd name="T26" fmla="*/ 43769 w 380"/>
                <a:gd name="T27" fmla="*/ 0 h 426"/>
                <a:gd name="T28" fmla="*/ 29934 w 380"/>
                <a:gd name="T29" fmla="*/ 10995 h 426"/>
                <a:gd name="T30" fmla="*/ 0 w 380"/>
                <a:gd name="T31" fmla="*/ 57592 h 426"/>
                <a:gd name="T32" fmla="*/ 0 w 380"/>
                <a:gd name="T33" fmla="*/ 62677 h 426"/>
                <a:gd name="T34" fmla="*/ 10366 w 380"/>
                <a:gd name="T35" fmla="*/ 62677 h 426"/>
                <a:gd name="T36" fmla="*/ 29934 w 380"/>
                <a:gd name="T37" fmla="*/ 74113 h 426"/>
                <a:gd name="T38" fmla="*/ 34990 w 380"/>
                <a:gd name="T39" fmla="*/ 74113 h 426"/>
                <a:gd name="T40" fmla="*/ 54387 w 380"/>
                <a:gd name="T41" fmla="*/ 94462 h 426"/>
                <a:gd name="T42" fmla="*/ 59644 w 380"/>
                <a:gd name="T43" fmla="*/ 88646 h 426"/>
                <a:gd name="T44" fmla="*/ 59644 w 380"/>
                <a:gd name="T45" fmla="*/ 100026 h 426"/>
                <a:gd name="T46" fmla="*/ 54387 w 380"/>
                <a:gd name="T47" fmla="*/ 105655 h 426"/>
                <a:gd name="T48" fmla="*/ 54387 w 380"/>
                <a:gd name="T49" fmla="*/ 116986 h 42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380"/>
                <a:gd name="T76" fmla="*/ 0 h 426"/>
                <a:gd name="T77" fmla="*/ 380 w 380"/>
                <a:gd name="T78" fmla="*/ 426 h 42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380" h="426">
                  <a:moveTo>
                    <a:pt x="199" y="425"/>
                  </a:moveTo>
                  <a:lnTo>
                    <a:pt x="237" y="404"/>
                  </a:lnTo>
                  <a:lnTo>
                    <a:pt x="269" y="323"/>
                  </a:lnTo>
                  <a:lnTo>
                    <a:pt x="308" y="289"/>
                  </a:lnTo>
                  <a:lnTo>
                    <a:pt x="346" y="196"/>
                  </a:lnTo>
                  <a:lnTo>
                    <a:pt x="379" y="135"/>
                  </a:lnTo>
                  <a:lnTo>
                    <a:pt x="366" y="114"/>
                  </a:lnTo>
                  <a:lnTo>
                    <a:pt x="366" y="81"/>
                  </a:lnTo>
                  <a:lnTo>
                    <a:pt x="346" y="81"/>
                  </a:lnTo>
                  <a:lnTo>
                    <a:pt x="327" y="60"/>
                  </a:lnTo>
                  <a:lnTo>
                    <a:pt x="289" y="40"/>
                  </a:lnTo>
                  <a:lnTo>
                    <a:pt x="269" y="20"/>
                  </a:lnTo>
                  <a:lnTo>
                    <a:pt x="218" y="0"/>
                  </a:lnTo>
                  <a:lnTo>
                    <a:pt x="160" y="0"/>
                  </a:lnTo>
                  <a:lnTo>
                    <a:pt x="109" y="40"/>
                  </a:lnTo>
                  <a:lnTo>
                    <a:pt x="0" y="209"/>
                  </a:lnTo>
                  <a:lnTo>
                    <a:pt x="0" y="228"/>
                  </a:lnTo>
                  <a:lnTo>
                    <a:pt x="38" y="228"/>
                  </a:lnTo>
                  <a:lnTo>
                    <a:pt x="109" y="269"/>
                  </a:lnTo>
                  <a:lnTo>
                    <a:pt x="128" y="269"/>
                  </a:lnTo>
                  <a:lnTo>
                    <a:pt x="199" y="343"/>
                  </a:lnTo>
                  <a:lnTo>
                    <a:pt x="218" y="323"/>
                  </a:lnTo>
                  <a:lnTo>
                    <a:pt x="218" y="364"/>
                  </a:lnTo>
                  <a:lnTo>
                    <a:pt x="199" y="384"/>
                  </a:lnTo>
                  <a:lnTo>
                    <a:pt x="199" y="425"/>
                  </a:lnTo>
                </a:path>
              </a:pathLst>
            </a:custGeom>
            <a:noFill/>
            <a:ln w="12700" cap="rnd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0" name="Freeform 94"/>
            <p:cNvSpPr>
              <a:spLocks/>
            </p:cNvSpPr>
            <p:nvPr/>
          </p:nvSpPr>
          <p:spPr bwMode="auto">
            <a:xfrm>
              <a:off x="3103" y="3315"/>
              <a:ext cx="378" cy="287"/>
            </a:xfrm>
            <a:custGeom>
              <a:avLst/>
              <a:gdLst>
                <a:gd name="T0" fmla="*/ 58646 w 277"/>
                <a:gd name="T1" fmla="*/ 57893 h 210"/>
                <a:gd name="T2" fmla="*/ 68838 w 277"/>
                <a:gd name="T3" fmla="*/ 42882 h 210"/>
                <a:gd name="T4" fmla="*/ 74315 w 277"/>
                <a:gd name="T5" fmla="*/ 20473 h 210"/>
                <a:gd name="T6" fmla="*/ 74315 w 277"/>
                <a:gd name="T7" fmla="*/ 5577 h 210"/>
                <a:gd name="T8" fmla="*/ 68838 w 277"/>
                <a:gd name="T9" fmla="*/ 5577 h 210"/>
                <a:gd name="T10" fmla="*/ 58646 w 277"/>
                <a:gd name="T11" fmla="*/ 0 h 210"/>
                <a:gd name="T12" fmla="*/ 50228 w 277"/>
                <a:gd name="T13" fmla="*/ 0 h 210"/>
                <a:gd name="T14" fmla="*/ 39612 w 277"/>
                <a:gd name="T15" fmla="*/ 5577 h 210"/>
                <a:gd name="T16" fmla="*/ 34533 w 277"/>
                <a:gd name="T17" fmla="*/ 11211 h 210"/>
                <a:gd name="T18" fmla="*/ 15341 w 277"/>
                <a:gd name="T19" fmla="*/ 5577 h 210"/>
                <a:gd name="T20" fmla="*/ 0 w 277"/>
                <a:gd name="T21" fmla="*/ 5577 h 210"/>
                <a:gd name="T22" fmla="*/ 0 w 277"/>
                <a:gd name="T23" fmla="*/ 20473 h 210"/>
                <a:gd name="T24" fmla="*/ 15341 w 277"/>
                <a:gd name="T25" fmla="*/ 20473 h 210"/>
                <a:gd name="T26" fmla="*/ 29357 w 277"/>
                <a:gd name="T27" fmla="*/ 25930 h 210"/>
                <a:gd name="T28" fmla="*/ 34533 w 277"/>
                <a:gd name="T29" fmla="*/ 31530 h 210"/>
                <a:gd name="T30" fmla="*/ 44814 w 277"/>
                <a:gd name="T31" fmla="*/ 37018 h 210"/>
                <a:gd name="T32" fmla="*/ 50228 w 277"/>
                <a:gd name="T33" fmla="*/ 42882 h 210"/>
                <a:gd name="T34" fmla="*/ 55219 w 277"/>
                <a:gd name="T35" fmla="*/ 42882 h 210"/>
                <a:gd name="T36" fmla="*/ 55219 w 277"/>
                <a:gd name="T37" fmla="*/ 52074 h 210"/>
                <a:gd name="T38" fmla="*/ 58646 w 277"/>
                <a:gd name="T39" fmla="*/ 57893 h 21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277"/>
                <a:gd name="T61" fmla="*/ 0 h 210"/>
                <a:gd name="T62" fmla="*/ 277 w 277"/>
                <a:gd name="T63" fmla="*/ 210 h 210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277" h="210">
                  <a:moveTo>
                    <a:pt x="218" y="209"/>
                  </a:moveTo>
                  <a:lnTo>
                    <a:pt x="256" y="155"/>
                  </a:lnTo>
                  <a:lnTo>
                    <a:pt x="276" y="74"/>
                  </a:lnTo>
                  <a:lnTo>
                    <a:pt x="276" y="20"/>
                  </a:lnTo>
                  <a:lnTo>
                    <a:pt x="256" y="20"/>
                  </a:lnTo>
                  <a:lnTo>
                    <a:pt x="218" y="0"/>
                  </a:lnTo>
                  <a:lnTo>
                    <a:pt x="186" y="0"/>
                  </a:lnTo>
                  <a:lnTo>
                    <a:pt x="147" y="20"/>
                  </a:lnTo>
                  <a:lnTo>
                    <a:pt x="128" y="40"/>
                  </a:lnTo>
                  <a:lnTo>
                    <a:pt x="57" y="20"/>
                  </a:lnTo>
                  <a:lnTo>
                    <a:pt x="0" y="20"/>
                  </a:lnTo>
                  <a:lnTo>
                    <a:pt x="0" y="74"/>
                  </a:lnTo>
                  <a:lnTo>
                    <a:pt x="57" y="74"/>
                  </a:lnTo>
                  <a:lnTo>
                    <a:pt x="109" y="94"/>
                  </a:lnTo>
                  <a:lnTo>
                    <a:pt x="128" y="114"/>
                  </a:lnTo>
                  <a:lnTo>
                    <a:pt x="166" y="134"/>
                  </a:lnTo>
                  <a:lnTo>
                    <a:pt x="186" y="155"/>
                  </a:lnTo>
                  <a:lnTo>
                    <a:pt x="205" y="155"/>
                  </a:lnTo>
                  <a:lnTo>
                    <a:pt x="205" y="188"/>
                  </a:lnTo>
                  <a:lnTo>
                    <a:pt x="218" y="209"/>
                  </a:lnTo>
                </a:path>
              </a:pathLst>
            </a:custGeom>
            <a:solidFill>
              <a:srgbClr val="FFFFFF"/>
            </a:solidFill>
            <a:ln w="9525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1" name="Freeform 95"/>
            <p:cNvSpPr>
              <a:spLocks/>
            </p:cNvSpPr>
            <p:nvPr/>
          </p:nvSpPr>
          <p:spPr bwMode="auto">
            <a:xfrm>
              <a:off x="3103" y="3315"/>
              <a:ext cx="378" cy="287"/>
            </a:xfrm>
            <a:custGeom>
              <a:avLst/>
              <a:gdLst>
                <a:gd name="T0" fmla="*/ 58646 w 277"/>
                <a:gd name="T1" fmla="*/ 57893 h 210"/>
                <a:gd name="T2" fmla="*/ 68838 w 277"/>
                <a:gd name="T3" fmla="*/ 42882 h 210"/>
                <a:gd name="T4" fmla="*/ 74315 w 277"/>
                <a:gd name="T5" fmla="*/ 20473 h 210"/>
                <a:gd name="T6" fmla="*/ 74315 w 277"/>
                <a:gd name="T7" fmla="*/ 5577 h 210"/>
                <a:gd name="T8" fmla="*/ 68838 w 277"/>
                <a:gd name="T9" fmla="*/ 5577 h 210"/>
                <a:gd name="T10" fmla="*/ 58646 w 277"/>
                <a:gd name="T11" fmla="*/ 0 h 210"/>
                <a:gd name="T12" fmla="*/ 50228 w 277"/>
                <a:gd name="T13" fmla="*/ 0 h 210"/>
                <a:gd name="T14" fmla="*/ 39612 w 277"/>
                <a:gd name="T15" fmla="*/ 5577 h 210"/>
                <a:gd name="T16" fmla="*/ 34533 w 277"/>
                <a:gd name="T17" fmla="*/ 11211 h 210"/>
                <a:gd name="T18" fmla="*/ 15341 w 277"/>
                <a:gd name="T19" fmla="*/ 5577 h 210"/>
                <a:gd name="T20" fmla="*/ 0 w 277"/>
                <a:gd name="T21" fmla="*/ 5577 h 210"/>
                <a:gd name="T22" fmla="*/ 0 w 277"/>
                <a:gd name="T23" fmla="*/ 20473 h 210"/>
                <a:gd name="T24" fmla="*/ 15341 w 277"/>
                <a:gd name="T25" fmla="*/ 20473 h 210"/>
                <a:gd name="T26" fmla="*/ 29357 w 277"/>
                <a:gd name="T27" fmla="*/ 25930 h 210"/>
                <a:gd name="T28" fmla="*/ 34533 w 277"/>
                <a:gd name="T29" fmla="*/ 31530 h 210"/>
                <a:gd name="T30" fmla="*/ 44814 w 277"/>
                <a:gd name="T31" fmla="*/ 37018 h 210"/>
                <a:gd name="T32" fmla="*/ 50228 w 277"/>
                <a:gd name="T33" fmla="*/ 42882 h 210"/>
                <a:gd name="T34" fmla="*/ 55219 w 277"/>
                <a:gd name="T35" fmla="*/ 42882 h 210"/>
                <a:gd name="T36" fmla="*/ 55219 w 277"/>
                <a:gd name="T37" fmla="*/ 52074 h 210"/>
                <a:gd name="T38" fmla="*/ 58646 w 277"/>
                <a:gd name="T39" fmla="*/ 57893 h 21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277"/>
                <a:gd name="T61" fmla="*/ 0 h 210"/>
                <a:gd name="T62" fmla="*/ 277 w 277"/>
                <a:gd name="T63" fmla="*/ 210 h 210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277" h="210">
                  <a:moveTo>
                    <a:pt x="218" y="209"/>
                  </a:moveTo>
                  <a:lnTo>
                    <a:pt x="256" y="155"/>
                  </a:lnTo>
                  <a:lnTo>
                    <a:pt x="276" y="74"/>
                  </a:lnTo>
                  <a:lnTo>
                    <a:pt x="276" y="20"/>
                  </a:lnTo>
                  <a:lnTo>
                    <a:pt x="256" y="20"/>
                  </a:lnTo>
                  <a:lnTo>
                    <a:pt x="218" y="0"/>
                  </a:lnTo>
                  <a:lnTo>
                    <a:pt x="186" y="0"/>
                  </a:lnTo>
                  <a:lnTo>
                    <a:pt x="147" y="20"/>
                  </a:lnTo>
                  <a:lnTo>
                    <a:pt x="128" y="40"/>
                  </a:lnTo>
                  <a:lnTo>
                    <a:pt x="57" y="20"/>
                  </a:lnTo>
                  <a:lnTo>
                    <a:pt x="0" y="20"/>
                  </a:lnTo>
                  <a:lnTo>
                    <a:pt x="0" y="74"/>
                  </a:lnTo>
                  <a:lnTo>
                    <a:pt x="57" y="74"/>
                  </a:lnTo>
                  <a:lnTo>
                    <a:pt x="109" y="94"/>
                  </a:lnTo>
                  <a:lnTo>
                    <a:pt x="128" y="114"/>
                  </a:lnTo>
                  <a:lnTo>
                    <a:pt x="166" y="134"/>
                  </a:lnTo>
                  <a:lnTo>
                    <a:pt x="186" y="155"/>
                  </a:lnTo>
                  <a:lnTo>
                    <a:pt x="205" y="155"/>
                  </a:lnTo>
                  <a:lnTo>
                    <a:pt x="205" y="188"/>
                  </a:lnTo>
                  <a:lnTo>
                    <a:pt x="218" y="209"/>
                  </a:lnTo>
                </a:path>
              </a:pathLst>
            </a:custGeom>
            <a:solidFill>
              <a:srgbClr val="FFFF00">
                <a:alpha val="30196"/>
              </a:srgbClr>
            </a:solidFill>
            <a:ln w="1270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2" name="Freeform 96"/>
            <p:cNvSpPr>
              <a:spLocks/>
            </p:cNvSpPr>
            <p:nvPr/>
          </p:nvSpPr>
          <p:spPr bwMode="auto">
            <a:xfrm>
              <a:off x="3032" y="3031"/>
              <a:ext cx="502" cy="341"/>
            </a:xfrm>
            <a:custGeom>
              <a:avLst/>
              <a:gdLst>
                <a:gd name="T0" fmla="*/ 13659 w 368"/>
                <a:gd name="T1" fmla="*/ 60807 h 250"/>
                <a:gd name="T2" fmla="*/ 29236 w 368"/>
                <a:gd name="T3" fmla="*/ 60807 h 250"/>
                <a:gd name="T4" fmla="*/ 48334 w 368"/>
                <a:gd name="T5" fmla="*/ 66565 h 250"/>
                <a:gd name="T6" fmla="*/ 53245 w 368"/>
                <a:gd name="T7" fmla="*/ 60807 h 250"/>
                <a:gd name="T8" fmla="*/ 63652 w 368"/>
                <a:gd name="T9" fmla="*/ 55533 h 250"/>
                <a:gd name="T10" fmla="*/ 72179 w 368"/>
                <a:gd name="T11" fmla="*/ 55533 h 250"/>
                <a:gd name="T12" fmla="*/ 82782 w 368"/>
                <a:gd name="T13" fmla="*/ 60807 h 250"/>
                <a:gd name="T14" fmla="*/ 87690 w 368"/>
                <a:gd name="T15" fmla="*/ 60807 h 250"/>
                <a:gd name="T16" fmla="*/ 87690 w 368"/>
                <a:gd name="T17" fmla="*/ 50045 h 250"/>
                <a:gd name="T18" fmla="*/ 98200 w 368"/>
                <a:gd name="T19" fmla="*/ 39332 h 250"/>
                <a:gd name="T20" fmla="*/ 92706 w 368"/>
                <a:gd name="T21" fmla="*/ 39332 h 250"/>
                <a:gd name="T22" fmla="*/ 82782 w 368"/>
                <a:gd name="T23" fmla="*/ 30090 h 250"/>
                <a:gd name="T24" fmla="*/ 77293 w 368"/>
                <a:gd name="T25" fmla="*/ 30090 h 250"/>
                <a:gd name="T26" fmla="*/ 68801 w 368"/>
                <a:gd name="T27" fmla="*/ 14458 h 250"/>
                <a:gd name="T28" fmla="*/ 63652 w 368"/>
                <a:gd name="T29" fmla="*/ 8693 h 250"/>
                <a:gd name="T30" fmla="*/ 58162 w 368"/>
                <a:gd name="T31" fmla="*/ 5258 h 250"/>
                <a:gd name="T32" fmla="*/ 42637 w 368"/>
                <a:gd name="T33" fmla="*/ 5258 h 250"/>
                <a:gd name="T34" fmla="*/ 29236 w 368"/>
                <a:gd name="T35" fmla="*/ 0 h 250"/>
                <a:gd name="T36" fmla="*/ 18633 w 368"/>
                <a:gd name="T37" fmla="*/ 0 h 250"/>
                <a:gd name="T38" fmla="*/ 13659 w 368"/>
                <a:gd name="T39" fmla="*/ 5258 h 250"/>
                <a:gd name="T40" fmla="*/ 5024 w 368"/>
                <a:gd name="T41" fmla="*/ 19582 h 250"/>
                <a:gd name="T42" fmla="*/ 5024 w 368"/>
                <a:gd name="T43" fmla="*/ 30090 h 250"/>
                <a:gd name="T44" fmla="*/ 5024 w 368"/>
                <a:gd name="T45" fmla="*/ 39332 h 250"/>
                <a:gd name="T46" fmla="*/ 0 w 368"/>
                <a:gd name="T47" fmla="*/ 44580 h 250"/>
                <a:gd name="T48" fmla="*/ 0 w 368"/>
                <a:gd name="T49" fmla="*/ 50045 h 250"/>
                <a:gd name="T50" fmla="*/ 10232 w 368"/>
                <a:gd name="T51" fmla="*/ 55533 h 250"/>
                <a:gd name="T52" fmla="*/ 13659 w 368"/>
                <a:gd name="T53" fmla="*/ 60807 h 250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368"/>
                <a:gd name="T82" fmla="*/ 0 h 250"/>
                <a:gd name="T83" fmla="*/ 368 w 368"/>
                <a:gd name="T84" fmla="*/ 250 h 250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368" h="250">
                  <a:moveTo>
                    <a:pt x="51" y="228"/>
                  </a:moveTo>
                  <a:lnTo>
                    <a:pt x="109" y="228"/>
                  </a:lnTo>
                  <a:lnTo>
                    <a:pt x="180" y="249"/>
                  </a:lnTo>
                  <a:lnTo>
                    <a:pt x="199" y="228"/>
                  </a:lnTo>
                  <a:lnTo>
                    <a:pt x="238" y="208"/>
                  </a:lnTo>
                  <a:lnTo>
                    <a:pt x="270" y="208"/>
                  </a:lnTo>
                  <a:lnTo>
                    <a:pt x="309" y="228"/>
                  </a:lnTo>
                  <a:lnTo>
                    <a:pt x="328" y="228"/>
                  </a:lnTo>
                  <a:lnTo>
                    <a:pt x="328" y="188"/>
                  </a:lnTo>
                  <a:lnTo>
                    <a:pt x="367" y="147"/>
                  </a:lnTo>
                  <a:lnTo>
                    <a:pt x="347" y="147"/>
                  </a:lnTo>
                  <a:lnTo>
                    <a:pt x="309" y="113"/>
                  </a:lnTo>
                  <a:lnTo>
                    <a:pt x="289" y="113"/>
                  </a:lnTo>
                  <a:lnTo>
                    <a:pt x="257" y="54"/>
                  </a:lnTo>
                  <a:lnTo>
                    <a:pt x="238" y="33"/>
                  </a:lnTo>
                  <a:lnTo>
                    <a:pt x="218" y="20"/>
                  </a:lnTo>
                  <a:lnTo>
                    <a:pt x="160" y="20"/>
                  </a:lnTo>
                  <a:lnTo>
                    <a:pt x="109" y="0"/>
                  </a:lnTo>
                  <a:lnTo>
                    <a:pt x="70" y="0"/>
                  </a:lnTo>
                  <a:lnTo>
                    <a:pt x="51" y="20"/>
                  </a:lnTo>
                  <a:lnTo>
                    <a:pt x="19" y="73"/>
                  </a:lnTo>
                  <a:lnTo>
                    <a:pt x="19" y="113"/>
                  </a:lnTo>
                  <a:lnTo>
                    <a:pt x="19" y="147"/>
                  </a:lnTo>
                  <a:lnTo>
                    <a:pt x="0" y="167"/>
                  </a:lnTo>
                  <a:lnTo>
                    <a:pt x="0" y="188"/>
                  </a:lnTo>
                  <a:lnTo>
                    <a:pt x="38" y="208"/>
                  </a:lnTo>
                  <a:lnTo>
                    <a:pt x="51" y="228"/>
                  </a:lnTo>
                </a:path>
              </a:pathLst>
            </a:custGeom>
            <a:solidFill>
              <a:srgbClr val="FFFF00">
                <a:alpha val="30196"/>
              </a:srgbClr>
            </a:solidFill>
            <a:ln w="9525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3" name="Freeform 97"/>
            <p:cNvSpPr>
              <a:spLocks/>
            </p:cNvSpPr>
            <p:nvPr/>
          </p:nvSpPr>
          <p:spPr bwMode="auto">
            <a:xfrm>
              <a:off x="3032" y="3031"/>
              <a:ext cx="502" cy="341"/>
            </a:xfrm>
            <a:custGeom>
              <a:avLst/>
              <a:gdLst>
                <a:gd name="T0" fmla="*/ 13659 w 368"/>
                <a:gd name="T1" fmla="*/ 60807 h 250"/>
                <a:gd name="T2" fmla="*/ 29236 w 368"/>
                <a:gd name="T3" fmla="*/ 60807 h 250"/>
                <a:gd name="T4" fmla="*/ 48334 w 368"/>
                <a:gd name="T5" fmla="*/ 66565 h 250"/>
                <a:gd name="T6" fmla="*/ 53245 w 368"/>
                <a:gd name="T7" fmla="*/ 60807 h 250"/>
                <a:gd name="T8" fmla="*/ 63652 w 368"/>
                <a:gd name="T9" fmla="*/ 55533 h 250"/>
                <a:gd name="T10" fmla="*/ 72179 w 368"/>
                <a:gd name="T11" fmla="*/ 55533 h 250"/>
                <a:gd name="T12" fmla="*/ 82782 w 368"/>
                <a:gd name="T13" fmla="*/ 60807 h 250"/>
                <a:gd name="T14" fmla="*/ 87690 w 368"/>
                <a:gd name="T15" fmla="*/ 60807 h 250"/>
                <a:gd name="T16" fmla="*/ 87690 w 368"/>
                <a:gd name="T17" fmla="*/ 50045 h 250"/>
                <a:gd name="T18" fmla="*/ 98200 w 368"/>
                <a:gd name="T19" fmla="*/ 39332 h 250"/>
                <a:gd name="T20" fmla="*/ 92706 w 368"/>
                <a:gd name="T21" fmla="*/ 39332 h 250"/>
                <a:gd name="T22" fmla="*/ 82782 w 368"/>
                <a:gd name="T23" fmla="*/ 30090 h 250"/>
                <a:gd name="T24" fmla="*/ 77293 w 368"/>
                <a:gd name="T25" fmla="*/ 30090 h 250"/>
                <a:gd name="T26" fmla="*/ 68801 w 368"/>
                <a:gd name="T27" fmla="*/ 14458 h 250"/>
                <a:gd name="T28" fmla="*/ 63652 w 368"/>
                <a:gd name="T29" fmla="*/ 8693 h 250"/>
                <a:gd name="T30" fmla="*/ 58162 w 368"/>
                <a:gd name="T31" fmla="*/ 5258 h 250"/>
                <a:gd name="T32" fmla="*/ 42637 w 368"/>
                <a:gd name="T33" fmla="*/ 5258 h 250"/>
                <a:gd name="T34" fmla="*/ 29236 w 368"/>
                <a:gd name="T35" fmla="*/ 0 h 250"/>
                <a:gd name="T36" fmla="*/ 18633 w 368"/>
                <a:gd name="T37" fmla="*/ 0 h 250"/>
                <a:gd name="T38" fmla="*/ 13659 w 368"/>
                <a:gd name="T39" fmla="*/ 5258 h 250"/>
                <a:gd name="T40" fmla="*/ 5024 w 368"/>
                <a:gd name="T41" fmla="*/ 19582 h 250"/>
                <a:gd name="T42" fmla="*/ 5024 w 368"/>
                <a:gd name="T43" fmla="*/ 30090 h 250"/>
                <a:gd name="T44" fmla="*/ 5024 w 368"/>
                <a:gd name="T45" fmla="*/ 39332 h 250"/>
                <a:gd name="T46" fmla="*/ 0 w 368"/>
                <a:gd name="T47" fmla="*/ 44580 h 250"/>
                <a:gd name="T48" fmla="*/ 0 w 368"/>
                <a:gd name="T49" fmla="*/ 50045 h 250"/>
                <a:gd name="T50" fmla="*/ 10232 w 368"/>
                <a:gd name="T51" fmla="*/ 55533 h 250"/>
                <a:gd name="T52" fmla="*/ 13659 w 368"/>
                <a:gd name="T53" fmla="*/ 60807 h 250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368"/>
                <a:gd name="T82" fmla="*/ 0 h 250"/>
                <a:gd name="T83" fmla="*/ 368 w 368"/>
                <a:gd name="T84" fmla="*/ 250 h 250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368" h="250">
                  <a:moveTo>
                    <a:pt x="51" y="228"/>
                  </a:moveTo>
                  <a:lnTo>
                    <a:pt x="109" y="228"/>
                  </a:lnTo>
                  <a:lnTo>
                    <a:pt x="180" y="249"/>
                  </a:lnTo>
                  <a:lnTo>
                    <a:pt x="199" y="228"/>
                  </a:lnTo>
                  <a:lnTo>
                    <a:pt x="238" y="208"/>
                  </a:lnTo>
                  <a:lnTo>
                    <a:pt x="270" y="208"/>
                  </a:lnTo>
                  <a:lnTo>
                    <a:pt x="309" y="228"/>
                  </a:lnTo>
                  <a:lnTo>
                    <a:pt x="328" y="228"/>
                  </a:lnTo>
                  <a:lnTo>
                    <a:pt x="328" y="188"/>
                  </a:lnTo>
                  <a:lnTo>
                    <a:pt x="367" y="147"/>
                  </a:lnTo>
                  <a:lnTo>
                    <a:pt x="347" y="147"/>
                  </a:lnTo>
                  <a:lnTo>
                    <a:pt x="309" y="113"/>
                  </a:lnTo>
                  <a:lnTo>
                    <a:pt x="289" y="113"/>
                  </a:lnTo>
                  <a:lnTo>
                    <a:pt x="257" y="54"/>
                  </a:lnTo>
                  <a:lnTo>
                    <a:pt x="238" y="33"/>
                  </a:lnTo>
                  <a:lnTo>
                    <a:pt x="218" y="20"/>
                  </a:lnTo>
                  <a:lnTo>
                    <a:pt x="160" y="20"/>
                  </a:lnTo>
                  <a:lnTo>
                    <a:pt x="109" y="0"/>
                  </a:lnTo>
                  <a:lnTo>
                    <a:pt x="70" y="0"/>
                  </a:lnTo>
                  <a:lnTo>
                    <a:pt x="51" y="20"/>
                  </a:lnTo>
                  <a:lnTo>
                    <a:pt x="19" y="73"/>
                  </a:lnTo>
                  <a:lnTo>
                    <a:pt x="19" y="113"/>
                  </a:lnTo>
                  <a:lnTo>
                    <a:pt x="19" y="147"/>
                  </a:lnTo>
                  <a:lnTo>
                    <a:pt x="0" y="167"/>
                  </a:lnTo>
                  <a:lnTo>
                    <a:pt x="0" y="188"/>
                  </a:lnTo>
                  <a:lnTo>
                    <a:pt x="38" y="208"/>
                  </a:lnTo>
                  <a:lnTo>
                    <a:pt x="51" y="228"/>
                  </a:lnTo>
                </a:path>
              </a:pathLst>
            </a:custGeom>
            <a:noFill/>
            <a:ln w="12700" cap="rnd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4" name="Freeform 98"/>
            <p:cNvSpPr>
              <a:spLocks/>
            </p:cNvSpPr>
            <p:nvPr/>
          </p:nvSpPr>
          <p:spPr bwMode="auto">
            <a:xfrm>
              <a:off x="3129" y="2790"/>
              <a:ext cx="651" cy="443"/>
            </a:xfrm>
            <a:custGeom>
              <a:avLst/>
              <a:gdLst>
                <a:gd name="T0" fmla="*/ 123064 w 477"/>
                <a:gd name="T1" fmla="*/ 58327 h 324"/>
                <a:gd name="T2" fmla="*/ 123064 w 477"/>
                <a:gd name="T3" fmla="*/ 54393 h 324"/>
                <a:gd name="T4" fmla="*/ 128579 w 477"/>
                <a:gd name="T5" fmla="*/ 48737 h 324"/>
                <a:gd name="T6" fmla="*/ 117836 w 477"/>
                <a:gd name="T7" fmla="*/ 48737 h 324"/>
                <a:gd name="T8" fmla="*/ 109354 w 477"/>
                <a:gd name="T9" fmla="*/ 48737 h 324"/>
                <a:gd name="T10" fmla="*/ 98886 w 477"/>
                <a:gd name="T11" fmla="*/ 43336 h 324"/>
                <a:gd name="T12" fmla="*/ 93766 w 477"/>
                <a:gd name="T13" fmla="*/ 31770 h 324"/>
                <a:gd name="T14" fmla="*/ 93766 w 477"/>
                <a:gd name="T15" fmla="*/ 26361 h 324"/>
                <a:gd name="T16" fmla="*/ 88505 w 477"/>
                <a:gd name="T17" fmla="*/ 22248 h 324"/>
                <a:gd name="T18" fmla="*/ 88505 w 477"/>
                <a:gd name="T19" fmla="*/ 11276 h 324"/>
                <a:gd name="T20" fmla="*/ 82981 w 477"/>
                <a:gd name="T21" fmla="*/ 5594 h 324"/>
                <a:gd name="T22" fmla="*/ 74566 w 477"/>
                <a:gd name="T23" fmla="*/ 0 h 324"/>
                <a:gd name="T24" fmla="*/ 58870 w 477"/>
                <a:gd name="T25" fmla="*/ 5594 h 324"/>
                <a:gd name="T26" fmla="*/ 50341 w 477"/>
                <a:gd name="T27" fmla="*/ 0 h 324"/>
                <a:gd name="T28" fmla="*/ 34552 w 477"/>
                <a:gd name="T29" fmla="*/ 0 h 324"/>
                <a:gd name="T30" fmla="*/ 24348 w 477"/>
                <a:gd name="T31" fmla="*/ 16689 h 324"/>
                <a:gd name="T32" fmla="*/ 15358 w 477"/>
                <a:gd name="T33" fmla="*/ 31770 h 324"/>
                <a:gd name="T34" fmla="*/ 5142 w 477"/>
                <a:gd name="T35" fmla="*/ 43336 h 324"/>
                <a:gd name="T36" fmla="*/ 0 w 477"/>
                <a:gd name="T37" fmla="*/ 48737 h 324"/>
                <a:gd name="T38" fmla="*/ 10280 w 477"/>
                <a:gd name="T39" fmla="*/ 48737 h 324"/>
                <a:gd name="T40" fmla="*/ 24348 w 477"/>
                <a:gd name="T41" fmla="*/ 54393 h 324"/>
                <a:gd name="T42" fmla="*/ 39689 w 477"/>
                <a:gd name="T43" fmla="*/ 54393 h 324"/>
                <a:gd name="T44" fmla="*/ 45002 w 477"/>
                <a:gd name="T45" fmla="*/ 58327 h 324"/>
                <a:gd name="T46" fmla="*/ 50341 w 477"/>
                <a:gd name="T47" fmla="*/ 63845 h 324"/>
                <a:gd name="T48" fmla="*/ 58870 w 477"/>
                <a:gd name="T49" fmla="*/ 80570 h 324"/>
                <a:gd name="T50" fmla="*/ 64343 w 477"/>
                <a:gd name="T51" fmla="*/ 80570 h 324"/>
                <a:gd name="T52" fmla="*/ 74566 w 477"/>
                <a:gd name="T53" fmla="*/ 90088 h 324"/>
                <a:gd name="T54" fmla="*/ 79711 w 477"/>
                <a:gd name="T55" fmla="*/ 90088 h 324"/>
                <a:gd name="T56" fmla="*/ 82981 w 477"/>
                <a:gd name="T57" fmla="*/ 86103 h 324"/>
                <a:gd name="T58" fmla="*/ 98886 w 477"/>
                <a:gd name="T59" fmla="*/ 75119 h 324"/>
                <a:gd name="T60" fmla="*/ 112739 w 477"/>
                <a:gd name="T61" fmla="*/ 63845 h 324"/>
                <a:gd name="T62" fmla="*/ 123064 w 477"/>
                <a:gd name="T63" fmla="*/ 58327 h 324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477"/>
                <a:gd name="T97" fmla="*/ 0 h 324"/>
                <a:gd name="T98" fmla="*/ 477 w 477"/>
                <a:gd name="T99" fmla="*/ 324 h 324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477" h="324">
                  <a:moveTo>
                    <a:pt x="456" y="209"/>
                  </a:moveTo>
                  <a:lnTo>
                    <a:pt x="456" y="195"/>
                  </a:lnTo>
                  <a:lnTo>
                    <a:pt x="476" y="175"/>
                  </a:lnTo>
                  <a:lnTo>
                    <a:pt x="437" y="175"/>
                  </a:lnTo>
                  <a:lnTo>
                    <a:pt x="405" y="175"/>
                  </a:lnTo>
                  <a:lnTo>
                    <a:pt x="366" y="155"/>
                  </a:lnTo>
                  <a:lnTo>
                    <a:pt x="347" y="114"/>
                  </a:lnTo>
                  <a:lnTo>
                    <a:pt x="347" y="94"/>
                  </a:lnTo>
                  <a:lnTo>
                    <a:pt x="328" y="80"/>
                  </a:lnTo>
                  <a:lnTo>
                    <a:pt x="328" y="40"/>
                  </a:lnTo>
                  <a:lnTo>
                    <a:pt x="308" y="20"/>
                  </a:lnTo>
                  <a:lnTo>
                    <a:pt x="276" y="0"/>
                  </a:lnTo>
                  <a:lnTo>
                    <a:pt x="218" y="20"/>
                  </a:lnTo>
                  <a:lnTo>
                    <a:pt x="186" y="0"/>
                  </a:lnTo>
                  <a:lnTo>
                    <a:pt x="128" y="0"/>
                  </a:lnTo>
                  <a:lnTo>
                    <a:pt x="90" y="60"/>
                  </a:lnTo>
                  <a:lnTo>
                    <a:pt x="57" y="114"/>
                  </a:lnTo>
                  <a:lnTo>
                    <a:pt x="19" y="155"/>
                  </a:lnTo>
                  <a:lnTo>
                    <a:pt x="0" y="175"/>
                  </a:lnTo>
                  <a:lnTo>
                    <a:pt x="38" y="175"/>
                  </a:lnTo>
                  <a:lnTo>
                    <a:pt x="90" y="195"/>
                  </a:lnTo>
                  <a:lnTo>
                    <a:pt x="147" y="195"/>
                  </a:lnTo>
                  <a:lnTo>
                    <a:pt x="167" y="209"/>
                  </a:lnTo>
                  <a:lnTo>
                    <a:pt x="186" y="229"/>
                  </a:lnTo>
                  <a:lnTo>
                    <a:pt x="218" y="289"/>
                  </a:lnTo>
                  <a:lnTo>
                    <a:pt x="238" y="289"/>
                  </a:lnTo>
                  <a:lnTo>
                    <a:pt x="276" y="323"/>
                  </a:lnTo>
                  <a:lnTo>
                    <a:pt x="295" y="323"/>
                  </a:lnTo>
                  <a:lnTo>
                    <a:pt x="308" y="309"/>
                  </a:lnTo>
                  <a:lnTo>
                    <a:pt x="366" y="269"/>
                  </a:lnTo>
                  <a:lnTo>
                    <a:pt x="418" y="229"/>
                  </a:lnTo>
                  <a:lnTo>
                    <a:pt x="456" y="209"/>
                  </a:lnTo>
                </a:path>
              </a:pathLst>
            </a:custGeom>
            <a:solidFill>
              <a:srgbClr val="339933">
                <a:alpha val="39999"/>
              </a:srgbClr>
            </a:solidFill>
            <a:ln w="9525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5" name="Freeform 99"/>
            <p:cNvSpPr>
              <a:spLocks/>
            </p:cNvSpPr>
            <p:nvPr/>
          </p:nvSpPr>
          <p:spPr bwMode="auto">
            <a:xfrm>
              <a:off x="3129" y="2790"/>
              <a:ext cx="651" cy="443"/>
            </a:xfrm>
            <a:custGeom>
              <a:avLst/>
              <a:gdLst>
                <a:gd name="T0" fmla="*/ 123064 w 477"/>
                <a:gd name="T1" fmla="*/ 58327 h 324"/>
                <a:gd name="T2" fmla="*/ 123064 w 477"/>
                <a:gd name="T3" fmla="*/ 54393 h 324"/>
                <a:gd name="T4" fmla="*/ 128579 w 477"/>
                <a:gd name="T5" fmla="*/ 48737 h 324"/>
                <a:gd name="T6" fmla="*/ 117836 w 477"/>
                <a:gd name="T7" fmla="*/ 48737 h 324"/>
                <a:gd name="T8" fmla="*/ 109354 w 477"/>
                <a:gd name="T9" fmla="*/ 48737 h 324"/>
                <a:gd name="T10" fmla="*/ 98886 w 477"/>
                <a:gd name="T11" fmla="*/ 43336 h 324"/>
                <a:gd name="T12" fmla="*/ 93766 w 477"/>
                <a:gd name="T13" fmla="*/ 31770 h 324"/>
                <a:gd name="T14" fmla="*/ 93766 w 477"/>
                <a:gd name="T15" fmla="*/ 26361 h 324"/>
                <a:gd name="T16" fmla="*/ 88505 w 477"/>
                <a:gd name="T17" fmla="*/ 22248 h 324"/>
                <a:gd name="T18" fmla="*/ 88505 w 477"/>
                <a:gd name="T19" fmla="*/ 11276 h 324"/>
                <a:gd name="T20" fmla="*/ 82981 w 477"/>
                <a:gd name="T21" fmla="*/ 5594 h 324"/>
                <a:gd name="T22" fmla="*/ 74566 w 477"/>
                <a:gd name="T23" fmla="*/ 0 h 324"/>
                <a:gd name="T24" fmla="*/ 58870 w 477"/>
                <a:gd name="T25" fmla="*/ 5594 h 324"/>
                <a:gd name="T26" fmla="*/ 50341 w 477"/>
                <a:gd name="T27" fmla="*/ 0 h 324"/>
                <a:gd name="T28" fmla="*/ 34552 w 477"/>
                <a:gd name="T29" fmla="*/ 0 h 324"/>
                <a:gd name="T30" fmla="*/ 24348 w 477"/>
                <a:gd name="T31" fmla="*/ 16689 h 324"/>
                <a:gd name="T32" fmla="*/ 15358 w 477"/>
                <a:gd name="T33" fmla="*/ 31770 h 324"/>
                <a:gd name="T34" fmla="*/ 5142 w 477"/>
                <a:gd name="T35" fmla="*/ 43336 h 324"/>
                <a:gd name="T36" fmla="*/ 0 w 477"/>
                <a:gd name="T37" fmla="*/ 48737 h 324"/>
                <a:gd name="T38" fmla="*/ 10280 w 477"/>
                <a:gd name="T39" fmla="*/ 48737 h 324"/>
                <a:gd name="T40" fmla="*/ 24348 w 477"/>
                <a:gd name="T41" fmla="*/ 54393 h 324"/>
                <a:gd name="T42" fmla="*/ 39689 w 477"/>
                <a:gd name="T43" fmla="*/ 54393 h 324"/>
                <a:gd name="T44" fmla="*/ 45002 w 477"/>
                <a:gd name="T45" fmla="*/ 58327 h 324"/>
                <a:gd name="T46" fmla="*/ 50341 w 477"/>
                <a:gd name="T47" fmla="*/ 63845 h 324"/>
                <a:gd name="T48" fmla="*/ 58870 w 477"/>
                <a:gd name="T49" fmla="*/ 80570 h 324"/>
                <a:gd name="T50" fmla="*/ 64343 w 477"/>
                <a:gd name="T51" fmla="*/ 80570 h 324"/>
                <a:gd name="T52" fmla="*/ 74566 w 477"/>
                <a:gd name="T53" fmla="*/ 90088 h 324"/>
                <a:gd name="T54" fmla="*/ 79711 w 477"/>
                <a:gd name="T55" fmla="*/ 90088 h 324"/>
                <a:gd name="T56" fmla="*/ 82981 w 477"/>
                <a:gd name="T57" fmla="*/ 86103 h 324"/>
                <a:gd name="T58" fmla="*/ 98886 w 477"/>
                <a:gd name="T59" fmla="*/ 75119 h 324"/>
                <a:gd name="T60" fmla="*/ 112739 w 477"/>
                <a:gd name="T61" fmla="*/ 63845 h 324"/>
                <a:gd name="T62" fmla="*/ 123064 w 477"/>
                <a:gd name="T63" fmla="*/ 58327 h 324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477"/>
                <a:gd name="T97" fmla="*/ 0 h 324"/>
                <a:gd name="T98" fmla="*/ 477 w 477"/>
                <a:gd name="T99" fmla="*/ 324 h 324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477" h="324">
                  <a:moveTo>
                    <a:pt x="456" y="209"/>
                  </a:moveTo>
                  <a:lnTo>
                    <a:pt x="456" y="195"/>
                  </a:lnTo>
                  <a:lnTo>
                    <a:pt x="476" y="175"/>
                  </a:lnTo>
                  <a:lnTo>
                    <a:pt x="437" y="175"/>
                  </a:lnTo>
                  <a:lnTo>
                    <a:pt x="405" y="175"/>
                  </a:lnTo>
                  <a:lnTo>
                    <a:pt x="366" y="155"/>
                  </a:lnTo>
                  <a:lnTo>
                    <a:pt x="347" y="114"/>
                  </a:lnTo>
                  <a:lnTo>
                    <a:pt x="347" y="94"/>
                  </a:lnTo>
                  <a:lnTo>
                    <a:pt x="328" y="80"/>
                  </a:lnTo>
                  <a:lnTo>
                    <a:pt x="328" y="40"/>
                  </a:lnTo>
                  <a:lnTo>
                    <a:pt x="308" y="20"/>
                  </a:lnTo>
                  <a:lnTo>
                    <a:pt x="276" y="0"/>
                  </a:lnTo>
                  <a:lnTo>
                    <a:pt x="218" y="20"/>
                  </a:lnTo>
                  <a:lnTo>
                    <a:pt x="186" y="0"/>
                  </a:lnTo>
                  <a:lnTo>
                    <a:pt x="128" y="0"/>
                  </a:lnTo>
                  <a:lnTo>
                    <a:pt x="90" y="60"/>
                  </a:lnTo>
                  <a:lnTo>
                    <a:pt x="57" y="114"/>
                  </a:lnTo>
                  <a:lnTo>
                    <a:pt x="19" y="155"/>
                  </a:lnTo>
                  <a:lnTo>
                    <a:pt x="0" y="175"/>
                  </a:lnTo>
                  <a:lnTo>
                    <a:pt x="38" y="175"/>
                  </a:lnTo>
                  <a:lnTo>
                    <a:pt x="90" y="195"/>
                  </a:lnTo>
                  <a:lnTo>
                    <a:pt x="147" y="195"/>
                  </a:lnTo>
                  <a:lnTo>
                    <a:pt x="167" y="209"/>
                  </a:lnTo>
                  <a:lnTo>
                    <a:pt x="186" y="229"/>
                  </a:lnTo>
                  <a:lnTo>
                    <a:pt x="218" y="289"/>
                  </a:lnTo>
                  <a:lnTo>
                    <a:pt x="238" y="289"/>
                  </a:lnTo>
                  <a:lnTo>
                    <a:pt x="276" y="323"/>
                  </a:lnTo>
                  <a:lnTo>
                    <a:pt x="295" y="323"/>
                  </a:lnTo>
                  <a:lnTo>
                    <a:pt x="308" y="309"/>
                  </a:lnTo>
                  <a:lnTo>
                    <a:pt x="366" y="269"/>
                  </a:lnTo>
                  <a:lnTo>
                    <a:pt x="418" y="229"/>
                  </a:lnTo>
                  <a:lnTo>
                    <a:pt x="456" y="209"/>
                  </a:lnTo>
                </a:path>
              </a:pathLst>
            </a:custGeom>
            <a:noFill/>
            <a:ln w="12700" cap="rnd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6" name="Freeform 100"/>
            <p:cNvSpPr>
              <a:spLocks/>
            </p:cNvSpPr>
            <p:nvPr/>
          </p:nvSpPr>
          <p:spPr bwMode="auto">
            <a:xfrm>
              <a:off x="3726" y="2873"/>
              <a:ext cx="351" cy="204"/>
            </a:xfrm>
            <a:custGeom>
              <a:avLst/>
              <a:gdLst>
                <a:gd name="T0" fmla="*/ 5301 w 257"/>
                <a:gd name="T1" fmla="*/ 42455 h 149"/>
                <a:gd name="T2" fmla="*/ 5301 w 257"/>
                <a:gd name="T3" fmla="*/ 38299 h 149"/>
                <a:gd name="T4" fmla="*/ 10366 w 257"/>
                <a:gd name="T5" fmla="*/ 32621 h 149"/>
                <a:gd name="T6" fmla="*/ 0 w 257"/>
                <a:gd name="T7" fmla="*/ 32621 h 149"/>
                <a:gd name="T8" fmla="*/ 10366 w 257"/>
                <a:gd name="T9" fmla="*/ 26892 h 149"/>
                <a:gd name="T10" fmla="*/ 20813 w 257"/>
                <a:gd name="T11" fmla="*/ 21063 h 149"/>
                <a:gd name="T12" fmla="*/ 29614 w 257"/>
                <a:gd name="T13" fmla="*/ 21063 h 149"/>
                <a:gd name="T14" fmla="*/ 39819 w 257"/>
                <a:gd name="T15" fmla="*/ 15289 h 149"/>
                <a:gd name="T16" fmla="*/ 45384 w 257"/>
                <a:gd name="T17" fmla="*/ 5661 h 149"/>
                <a:gd name="T18" fmla="*/ 50763 w 257"/>
                <a:gd name="T19" fmla="*/ 0 h 149"/>
                <a:gd name="T20" fmla="*/ 54107 w 257"/>
                <a:gd name="T21" fmla="*/ 9436 h 149"/>
                <a:gd name="T22" fmla="*/ 70057 w 257"/>
                <a:gd name="T23" fmla="*/ 9436 h 149"/>
                <a:gd name="T24" fmla="*/ 64503 w 257"/>
                <a:gd name="T25" fmla="*/ 15289 h 149"/>
                <a:gd name="T26" fmla="*/ 64503 w 257"/>
                <a:gd name="T27" fmla="*/ 21063 h 149"/>
                <a:gd name="T28" fmla="*/ 54107 w 257"/>
                <a:gd name="T29" fmla="*/ 26892 h 149"/>
                <a:gd name="T30" fmla="*/ 50763 w 257"/>
                <a:gd name="T31" fmla="*/ 38299 h 149"/>
                <a:gd name="T32" fmla="*/ 24435 w 257"/>
                <a:gd name="T33" fmla="*/ 38299 h 149"/>
                <a:gd name="T34" fmla="*/ 5301 w 257"/>
                <a:gd name="T35" fmla="*/ 42455 h 149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257"/>
                <a:gd name="T55" fmla="*/ 0 h 149"/>
                <a:gd name="T56" fmla="*/ 257 w 257"/>
                <a:gd name="T57" fmla="*/ 149 h 149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257" h="149">
                  <a:moveTo>
                    <a:pt x="19" y="148"/>
                  </a:moveTo>
                  <a:lnTo>
                    <a:pt x="19" y="134"/>
                  </a:lnTo>
                  <a:lnTo>
                    <a:pt x="38" y="114"/>
                  </a:lnTo>
                  <a:lnTo>
                    <a:pt x="0" y="114"/>
                  </a:lnTo>
                  <a:lnTo>
                    <a:pt x="38" y="94"/>
                  </a:lnTo>
                  <a:lnTo>
                    <a:pt x="76" y="74"/>
                  </a:lnTo>
                  <a:lnTo>
                    <a:pt x="108" y="74"/>
                  </a:lnTo>
                  <a:lnTo>
                    <a:pt x="146" y="53"/>
                  </a:lnTo>
                  <a:lnTo>
                    <a:pt x="166" y="20"/>
                  </a:lnTo>
                  <a:lnTo>
                    <a:pt x="185" y="0"/>
                  </a:lnTo>
                  <a:lnTo>
                    <a:pt x="198" y="33"/>
                  </a:lnTo>
                  <a:lnTo>
                    <a:pt x="256" y="33"/>
                  </a:lnTo>
                  <a:lnTo>
                    <a:pt x="236" y="53"/>
                  </a:lnTo>
                  <a:lnTo>
                    <a:pt x="236" y="74"/>
                  </a:lnTo>
                  <a:lnTo>
                    <a:pt x="198" y="94"/>
                  </a:lnTo>
                  <a:lnTo>
                    <a:pt x="185" y="134"/>
                  </a:lnTo>
                  <a:lnTo>
                    <a:pt x="89" y="134"/>
                  </a:lnTo>
                  <a:lnTo>
                    <a:pt x="19" y="148"/>
                  </a:lnTo>
                </a:path>
              </a:pathLst>
            </a:custGeom>
            <a:solidFill>
              <a:srgbClr val="FFFFFF"/>
            </a:solidFill>
            <a:ln w="9525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7" name="Freeform 101"/>
            <p:cNvSpPr>
              <a:spLocks/>
            </p:cNvSpPr>
            <p:nvPr/>
          </p:nvSpPr>
          <p:spPr bwMode="auto">
            <a:xfrm>
              <a:off x="3726" y="2873"/>
              <a:ext cx="351" cy="204"/>
            </a:xfrm>
            <a:custGeom>
              <a:avLst/>
              <a:gdLst>
                <a:gd name="T0" fmla="*/ 5301 w 257"/>
                <a:gd name="T1" fmla="*/ 42455 h 149"/>
                <a:gd name="T2" fmla="*/ 5301 w 257"/>
                <a:gd name="T3" fmla="*/ 38299 h 149"/>
                <a:gd name="T4" fmla="*/ 10366 w 257"/>
                <a:gd name="T5" fmla="*/ 32621 h 149"/>
                <a:gd name="T6" fmla="*/ 0 w 257"/>
                <a:gd name="T7" fmla="*/ 32621 h 149"/>
                <a:gd name="T8" fmla="*/ 10366 w 257"/>
                <a:gd name="T9" fmla="*/ 26892 h 149"/>
                <a:gd name="T10" fmla="*/ 20813 w 257"/>
                <a:gd name="T11" fmla="*/ 21063 h 149"/>
                <a:gd name="T12" fmla="*/ 29614 w 257"/>
                <a:gd name="T13" fmla="*/ 21063 h 149"/>
                <a:gd name="T14" fmla="*/ 39819 w 257"/>
                <a:gd name="T15" fmla="*/ 15289 h 149"/>
                <a:gd name="T16" fmla="*/ 45384 w 257"/>
                <a:gd name="T17" fmla="*/ 5661 h 149"/>
                <a:gd name="T18" fmla="*/ 50763 w 257"/>
                <a:gd name="T19" fmla="*/ 0 h 149"/>
                <a:gd name="T20" fmla="*/ 54107 w 257"/>
                <a:gd name="T21" fmla="*/ 9436 h 149"/>
                <a:gd name="T22" fmla="*/ 70057 w 257"/>
                <a:gd name="T23" fmla="*/ 9436 h 149"/>
                <a:gd name="T24" fmla="*/ 64503 w 257"/>
                <a:gd name="T25" fmla="*/ 15289 h 149"/>
                <a:gd name="T26" fmla="*/ 64503 w 257"/>
                <a:gd name="T27" fmla="*/ 21063 h 149"/>
                <a:gd name="T28" fmla="*/ 54107 w 257"/>
                <a:gd name="T29" fmla="*/ 26892 h 149"/>
                <a:gd name="T30" fmla="*/ 50763 w 257"/>
                <a:gd name="T31" fmla="*/ 38299 h 149"/>
                <a:gd name="T32" fmla="*/ 24435 w 257"/>
                <a:gd name="T33" fmla="*/ 38299 h 149"/>
                <a:gd name="T34" fmla="*/ 5301 w 257"/>
                <a:gd name="T35" fmla="*/ 42455 h 149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257"/>
                <a:gd name="T55" fmla="*/ 0 h 149"/>
                <a:gd name="T56" fmla="*/ 257 w 257"/>
                <a:gd name="T57" fmla="*/ 149 h 149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257" h="149">
                  <a:moveTo>
                    <a:pt x="19" y="148"/>
                  </a:moveTo>
                  <a:lnTo>
                    <a:pt x="19" y="134"/>
                  </a:lnTo>
                  <a:lnTo>
                    <a:pt x="38" y="114"/>
                  </a:lnTo>
                  <a:lnTo>
                    <a:pt x="0" y="114"/>
                  </a:lnTo>
                  <a:lnTo>
                    <a:pt x="38" y="94"/>
                  </a:lnTo>
                  <a:lnTo>
                    <a:pt x="76" y="74"/>
                  </a:lnTo>
                  <a:lnTo>
                    <a:pt x="108" y="74"/>
                  </a:lnTo>
                  <a:lnTo>
                    <a:pt x="146" y="53"/>
                  </a:lnTo>
                  <a:lnTo>
                    <a:pt x="166" y="20"/>
                  </a:lnTo>
                  <a:lnTo>
                    <a:pt x="185" y="0"/>
                  </a:lnTo>
                  <a:lnTo>
                    <a:pt x="198" y="33"/>
                  </a:lnTo>
                  <a:lnTo>
                    <a:pt x="256" y="33"/>
                  </a:lnTo>
                  <a:lnTo>
                    <a:pt x="236" y="53"/>
                  </a:lnTo>
                  <a:lnTo>
                    <a:pt x="236" y="74"/>
                  </a:lnTo>
                  <a:lnTo>
                    <a:pt x="198" y="94"/>
                  </a:lnTo>
                  <a:lnTo>
                    <a:pt x="185" y="134"/>
                  </a:lnTo>
                  <a:lnTo>
                    <a:pt x="89" y="134"/>
                  </a:lnTo>
                  <a:lnTo>
                    <a:pt x="19" y="148"/>
                  </a:lnTo>
                </a:path>
              </a:pathLst>
            </a:custGeom>
            <a:solidFill>
              <a:srgbClr val="FF0000">
                <a:alpha val="30196"/>
              </a:srgbClr>
            </a:solidFill>
            <a:ln w="1270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8" name="Freeform 102"/>
            <p:cNvSpPr>
              <a:spLocks/>
            </p:cNvSpPr>
            <p:nvPr/>
          </p:nvSpPr>
          <p:spPr bwMode="auto">
            <a:xfrm>
              <a:off x="3980" y="2633"/>
              <a:ext cx="194" cy="288"/>
            </a:xfrm>
            <a:custGeom>
              <a:avLst/>
              <a:gdLst>
                <a:gd name="T0" fmla="*/ 19367 w 142"/>
                <a:gd name="T1" fmla="*/ 56821 h 211"/>
                <a:gd name="T2" fmla="*/ 29761 w 142"/>
                <a:gd name="T3" fmla="*/ 36450 h 211"/>
                <a:gd name="T4" fmla="*/ 33022 w 142"/>
                <a:gd name="T5" fmla="*/ 16280 h 211"/>
                <a:gd name="T6" fmla="*/ 38939 w 142"/>
                <a:gd name="T7" fmla="*/ 5479 h 211"/>
                <a:gd name="T8" fmla="*/ 33022 w 142"/>
                <a:gd name="T9" fmla="*/ 0 h 211"/>
                <a:gd name="T10" fmla="*/ 24579 w 142"/>
                <a:gd name="T11" fmla="*/ 0 h 211"/>
                <a:gd name="T12" fmla="*/ 19367 w 142"/>
                <a:gd name="T13" fmla="*/ 5479 h 211"/>
                <a:gd name="T14" fmla="*/ 19367 w 142"/>
                <a:gd name="T15" fmla="*/ 10829 h 211"/>
                <a:gd name="T16" fmla="*/ 14176 w 142"/>
                <a:gd name="T17" fmla="*/ 22019 h 211"/>
                <a:gd name="T18" fmla="*/ 14176 w 142"/>
                <a:gd name="T19" fmla="*/ 25412 h 211"/>
                <a:gd name="T20" fmla="*/ 3226 w 142"/>
                <a:gd name="T21" fmla="*/ 36450 h 211"/>
                <a:gd name="T22" fmla="*/ 0 w 142"/>
                <a:gd name="T23" fmla="*/ 47579 h 211"/>
                <a:gd name="T24" fmla="*/ 3226 w 142"/>
                <a:gd name="T25" fmla="*/ 56821 h 211"/>
                <a:gd name="T26" fmla="*/ 19367 w 142"/>
                <a:gd name="T27" fmla="*/ 56821 h 21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42"/>
                <a:gd name="T43" fmla="*/ 0 h 211"/>
                <a:gd name="T44" fmla="*/ 142 w 142"/>
                <a:gd name="T45" fmla="*/ 211 h 211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42" h="211">
                  <a:moveTo>
                    <a:pt x="70" y="210"/>
                  </a:moveTo>
                  <a:lnTo>
                    <a:pt x="108" y="135"/>
                  </a:lnTo>
                  <a:lnTo>
                    <a:pt x="121" y="60"/>
                  </a:lnTo>
                  <a:lnTo>
                    <a:pt x="141" y="20"/>
                  </a:lnTo>
                  <a:lnTo>
                    <a:pt x="121" y="0"/>
                  </a:lnTo>
                  <a:lnTo>
                    <a:pt x="89" y="0"/>
                  </a:lnTo>
                  <a:lnTo>
                    <a:pt x="70" y="20"/>
                  </a:lnTo>
                  <a:lnTo>
                    <a:pt x="70" y="40"/>
                  </a:lnTo>
                  <a:lnTo>
                    <a:pt x="51" y="81"/>
                  </a:lnTo>
                  <a:lnTo>
                    <a:pt x="51" y="94"/>
                  </a:lnTo>
                  <a:lnTo>
                    <a:pt x="12" y="135"/>
                  </a:lnTo>
                  <a:lnTo>
                    <a:pt x="0" y="176"/>
                  </a:lnTo>
                  <a:lnTo>
                    <a:pt x="12" y="210"/>
                  </a:lnTo>
                  <a:lnTo>
                    <a:pt x="70" y="210"/>
                  </a:lnTo>
                </a:path>
              </a:pathLst>
            </a:custGeom>
            <a:solidFill>
              <a:srgbClr val="FF0000">
                <a:alpha val="30196"/>
              </a:srgbClr>
            </a:solidFill>
            <a:ln w="9525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9" name="Freeform 103"/>
            <p:cNvSpPr>
              <a:spLocks/>
            </p:cNvSpPr>
            <p:nvPr/>
          </p:nvSpPr>
          <p:spPr bwMode="auto">
            <a:xfrm>
              <a:off x="3980" y="2633"/>
              <a:ext cx="194" cy="288"/>
            </a:xfrm>
            <a:custGeom>
              <a:avLst/>
              <a:gdLst>
                <a:gd name="T0" fmla="*/ 19367 w 142"/>
                <a:gd name="T1" fmla="*/ 56821 h 211"/>
                <a:gd name="T2" fmla="*/ 29761 w 142"/>
                <a:gd name="T3" fmla="*/ 36450 h 211"/>
                <a:gd name="T4" fmla="*/ 33022 w 142"/>
                <a:gd name="T5" fmla="*/ 16280 h 211"/>
                <a:gd name="T6" fmla="*/ 38939 w 142"/>
                <a:gd name="T7" fmla="*/ 5479 h 211"/>
                <a:gd name="T8" fmla="*/ 33022 w 142"/>
                <a:gd name="T9" fmla="*/ 0 h 211"/>
                <a:gd name="T10" fmla="*/ 24579 w 142"/>
                <a:gd name="T11" fmla="*/ 0 h 211"/>
                <a:gd name="T12" fmla="*/ 19367 w 142"/>
                <a:gd name="T13" fmla="*/ 5479 h 211"/>
                <a:gd name="T14" fmla="*/ 19367 w 142"/>
                <a:gd name="T15" fmla="*/ 10829 h 211"/>
                <a:gd name="T16" fmla="*/ 14176 w 142"/>
                <a:gd name="T17" fmla="*/ 22019 h 211"/>
                <a:gd name="T18" fmla="*/ 14176 w 142"/>
                <a:gd name="T19" fmla="*/ 25412 h 211"/>
                <a:gd name="T20" fmla="*/ 3226 w 142"/>
                <a:gd name="T21" fmla="*/ 36450 h 211"/>
                <a:gd name="T22" fmla="*/ 0 w 142"/>
                <a:gd name="T23" fmla="*/ 47579 h 211"/>
                <a:gd name="T24" fmla="*/ 3226 w 142"/>
                <a:gd name="T25" fmla="*/ 56821 h 211"/>
                <a:gd name="T26" fmla="*/ 19367 w 142"/>
                <a:gd name="T27" fmla="*/ 56821 h 21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42"/>
                <a:gd name="T43" fmla="*/ 0 h 211"/>
                <a:gd name="T44" fmla="*/ 142 w 142"/>
                <a:gd name="T45" fmla="*/ 211 h 211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42" h="211">
                  <a:moveTo>
                    <a:pt x="70" y="210"/>
                  </a:moveTo>
                  <a:lnTo>
                    <a:pt x="108" y="135"/>
                  </a:lnTo>
                  <a:lnTo>
                    <a:pt x="121" y="60"/>
                  </a:lnTo>
                  <a:lnTo>
                    <a:pt x="141" y="20"/>
                  </a:lnTo>
                  <a:lnTo>
                    <a:pt x="121" y="0"/>
                  </a:lnTo>
                  <a:lnTo>
                    <a:pt x="89" y="0"/>
                  </a:lnTo>
                  <a:lnTo>
                    <a:pt x="70" y="20"/>
                  </a:lnTo>
                  <a:lnTo>
                    <a:pt x="70" y="40"/>
                  </a:lnTo>
                  <a:lnTo>
                    <a:pt x="51" y="81"/>
                  </a:lnTo>
                  <a:lnTo>
                    <a:pt x="51" y="94"/>
                  </a:lnTo>
                  <a:lnTo>
                    <a:pt x="12" y="135"/>
                  </a:lnTo>
                  <a:lnTo>
                    <a:pt x="0" y="176"/>
                  </a:lnTo>
                  <a:lnTo>
                    <a:pt x="12" y="210"/>
                  </a:lnTo>
                  <a:lnTo>
                    <a:pt x="70" y="210"/>
                  </a:lnTo>
                </a:path>
              </a:pathLst>
            </a:custGeom>
            <a:noFill/>
            <a:ln w="12700" cap="rnd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0" name="Freeform 104"/>
            <p:cNvSpPr>
              <a:spLocks/>
            </p:cNvSpPr>
            <p:nvPr/>
          </p:nvSpPr>
          <p:spPr bwMode="auto">
            <a:xfrm>
              <a:off x="3303" y="2349"/>
              <a:ext cx="871" cy="683"/>
            </a:xfrm>
            <a:custGeom>
              <a:avLst/>
              <a:gdLst>
                <a:gd name="T0" fmla="*/ 171865 w 637"/>
                <a:gd name="T1" fmla="*/ 51501 h 500"/>
                <a:gd name="T2" fmla="*/ 168338 w 637"/>
                <a:gd name="T3" fmla="*/ 47772 h 500"/>
                <a:gd name="T4" fmla="*/ 171865 w 637"/>
                <a:gd name="T5" fmla="*/ 36793 h 500"/>
                <a:gd name="T6" fmla="*/ 177629 w 637"/>
                <a:gd name="T7" fmla="*/ 31346 h 500"/>
                <a:gd name="T8" fmla="*/ 177629 w 637"/>
                <a:gd name="T9" fmla="*/ 25664 h 500"/>
                <a:gd name="T10" fmla="*/ 163249 w 637"/>
                <a:gd name="T11" fmla="*/ 20274 h 500"/>
                <a:gd name="T12" fmla="*/ 157826 w 637"/>
                <a:gd name="T13" fmla="*/ 20274 h 500"/>
                <a:gd name="T14" fmla="*/ 146757 w 637"/>
                <a:gd name="T15" fmla="*/ 10985 h 500"/>
                <a:gd name="T16" fmla="*/ 137814 w 637"/>
                <a:gd name="T17" fmla="*/ 10985 h 500"/>
                <a:gd name="T18" fmla="*/ 126884 w 637"/>
                <a:gd name="T19" fmla="*/ 5556 h 500"/>
                <a:gd name="T20" fmla="*/ 116252 w 637"/>
                <a:gd name="T21" fmla="*/ 5556 h 500"/>
                <a:gd name="T22" fmla="*/ 107330 w 637"/>
                <a:gd name="T23" fmla="*/ 0 h 500"/>
                <a:gd name="T24" fmla="*/ 91519 w 637"/>
                <a:gd name="T25" fmla="*/ 0 h 500"/>
                <a:gd name="T26" fmla="*/ 86018 w 637"/>
                <a:gd name="T27" fmla="*/ 5556 h 500"/>
                <a:gd name="T28" fmla="*/ 76943 w 637"/>
                <a:gd name="T29" fmla="*/ 10985 h 500"/>
                <a:gd name="T30" fmla="*/ 66256 w 637"/>
                <a:gd name="T31" fmla="*/ 5556 h 500"/>
                <a:gd name="T32" fmla="*/ 60865 w 637"/>
                <a:gd name="T33" fmla="*/ 16389 h 500"/>
                <a:gd name="T34" fmla="*/ 55610 w 637"/>
                <a:gd name="T35" fmla="*/ 20274 h 500"/>
                <a:gd name="T36" fmla="*/ 55610 w 637"/>
                <a:gd name="T37" fmla="*/ 31346 h 500"/>
                <a:gd name="T38" fmla="*/ 50193 w 637"/>
                <a:gd name="T39" fmla="*/ 36793 h 500"/>
                <a:gd name="T40" fmla="*/ 55610 w 637"/>
                <a:gd name="T41" fmla="*/ 47772 h 500"/>
                <a:gd name="T42" fmla="*/ 55610 w 637"/>
                <a:gd name="T43" fmla="*/ 51501 h 500"/>
                <a:gd name="T44" fmla="*/ 46702 w 637"/>
                <a:gd name="T45" fmla="*/ 62540 h 500"/>
                <a:gd name="T46" fmla="*/ 25076 w 637"/>
                <a:gd name="T47" fmla="*/ 62540 h 500"/>
                <a:gd name="T48" fmla="*/ 10632 w 637"/>
                <a:gd name="T49" fmla="*/ 68193 h 500"/>
                <a:gd name="T50" fmla="*/ 0 w 637"/>
                <a:gd name="T51" fmla="*/ 79365 h 500"/>
                <a:gd name="T52" fmla="*/ 0 w 637"/>
                <a:gd name="T53" fmla="*/ 88431 h 500"/>
                <a:gd name="T54" fmla="*/ 15927 w 637"/>
                <a:gd name="T55" fmla="*/ 88431 h 500"/>
                <a:gd name="T56" fmla="*/ 25076 w 637"/>
                <a:gd name="T57" fmla="*/ 94242 h 500"/>
                <a:gd name="T58" fmla="*/ 41059 w 637"/>
                <a:gd name="T59" fmla="*/ 88431 h 500"/>
                <a:gd name="T60" fmla="*/ 50193 w 637"/>
                <a:gd name="T61" fmla="*/ 94242 h 500"/>
                <a:gd name="T62" fmla="*/ 55610 w 637"/>
                <a:gd name="T63" fmla="*/ 99631 h 500"/>
                <a:gd name="T64" fmla="*/ 55610 w 637"/>
                <a:gd name="T65" fmla="*/ 110806 h 500"/>
                <a:gd name="T66" fmla="*/ 60865 w 637"/>
                <a:gd name="T67" fmla="*/ 114472 h 500"/>
                <a:gd name="T68" fmla="*/ 60865 w 637"/>
                <a:gd name="T69" fmla="*/ 120047 h 500"/>
                <a:gd name="T70" fmla="*/ 66256 w 637"/>
                <a:gd name="T71" fmla="*/ 131036 h 500"/>
                <a:gd name="T72" fmla="*/ 76943 w 637"/>
                <a:gd name="T73" fmla="*/ 136918 h 500"/>
                <a:gd name="T74" fmla="*/ 86018 w 637"/>
                <a:gd name="T75" fmla="*/ 136918 h 500"/>
                <a:gd name="T76" fmla="*/ 96697 w 637"/>
                <a:gd name="T77" fmla="*/ 131036 h 500"/>
                <a:gd name="T78" fmla="*/ 107330 w 637"/>
                <a:gd name="T79" fmla="*/ 125676 h 500"/>
                <a:gd name="T80" fmla="*/ 116252 w 637"/>
                <a:gd name="T81" fmla="*/ 125676 h 500"/>
                <a:gd name="T82" fmla="*/ 126884 w 637"/>
                <a:gd name="T83" fmla="*/ 120047 h 500"/>
                <a:gd name="T84" fmla="*/ 132455 w 637"/>
                <a:gd name="T85" fmla="*/ 110806 h 500"/>
                <a:gd name="T86" fmla="*/ 137814 w 637"/>
                <a:gd name="T87" fmla="*/ 105269 h 500"/>
                <a:gd name="T88" fmla="*/ 141496 w 637"/>
                <a:gd name="T89" fmla="*/ 94242 h 500"/>
                <a:gd name="T90" fmla="*/ 152116 w 637"/>
                <a:gd name="T91" fmla="*/ 83146 h 500"/>
                <a:gd name="T92" fmla="*/ 152116 w 637"/>
                <a:gd name="T93" fmla="*/ 79365 h 500"/>
                <a:gd name="T94" fmla="*/ 157826 w 637"/>
                <a:gd name="T95" fmla="*/ 68193 h 500"/>
                <a:gd name="T96" fmla="*/ 157826 w 637"/>
                <a:gd name="T97" fmla="*/ 62540 h 500"/>
                <a:gd name="T98" fmla="*/ 163249 w 637"/>
                <a:gd name="T99" fmla="*/ 57003 h 500"/>
                <a:gd name="T100" fmla="*/ 171865 w 637"/>
                <a:gd name="T101" fmla="*/ 57003 h 500"/>
                <a:gd name="T102" fmla="*/ 171865 w 637"/>
                <a:gd name="T103" fmla="*/ 51501 h 50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637"/>
                <a:gd name="T157" fmla="*/ 0 h 500"/>
                <a:gd name="T158" fmla="*/ 637 w 637"/>
                <a:gd name="T159" fmla="*/ 500 h 500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637" h="500">
                  <a:moveTo>
                    <a:pt x="616" y="188"/>
                  </a:moveTo>
                  <a:lnTo>
                    <a:pt x="603" y="174"/>
                  </a:lnTo>
                  <a:lnTo>
                    <a:pt x="616" y="134"/>
                  </a:lnTo>
                  <a:lnTo>
                    <a:pt x="636" y="114"/>
                  </a:lnTo>
                  <a:lnTo>
                    <a:pt x="636" y="94"/>
                  </a:lnTo>
                  <a:lnTo>
                    <a:pt x="584" y="74"/>
                  </a:lnTo>
                  <a:lnTo>
                    <a:pt x="565" y="74"/>
                  </a:lnTo>
                  <a:lnTo>
                    <a:pt x="526" y="40"/>
                  </a:lnTo>
                  <a:lnTo>
                    <a:pt x="494" y="40"/>
                  </a:lnTo>
                  <a:lnTo>
                    <a:pt x="455" y="20"/>
                  </a:lnTo>
                  <a:lnTo>
                    <a:pt x="417" y="20"/>
                  </a:lnTo>
                  <a:lnTo>
                    <a:pt x="385" y="0"/>
                  </a:lnTo>
                  <a:lnTo>
                    <a:pt x="328" y="0"/>
                  </a:lnTo>
                  <a:lnTo>
                    <a:pt x="308" y="20"/>
                  </a:lnTo>
                  <a:lnTo>
                    <a:pt x="276" y="40"/>
                  </a:lnTo>
                  <a:lnTo>
                    <a:pt x="237" y="20"/>
                  </a:lnTo>
                  <a:lnTo>
                    <a:pt x="218" y="60"/>
                  </a:lnTo>
                  <a:lnTo>
                    <a:pt x="199" y="74"/>
                  </a:lnTo>
                  <a:lnTo>
                    <a:pt x="199" y="114"/>
                  </a:lnTo>
                  <a:lnTo>
                    <a:pt x="180" y="134"/>
                  </a:lnTo>
                  <a:lnTo>
                    <a:pt x="199" y="174"/>
                  </a:lnTo>
                  <a:lnTo>
                    <a:pt x="199" y="188"/>
                  </a:lnTo>
                  <a:lnTo>
                    <a:pt x="167" y="228"/>
                  </a:lnTo>
                  <a:lnTo>
                    <a:pt x="90" y="228"/>
                  </a:lnTo>
                  <a:lnTo>
                    <a:pt x="38" y="249"/>
                  </a:lnTo>
                  <a:lnTo>
                    <a:pt x="0" y="289"/>
                  </a:lnTo>
                  <a:lnTo>
                    <a:pt x="0" y="323"/>
                  </a:lnTo>
                  <a:lnTo>
                    <a:pt x="57" y="323"/>
                  </a:lnTo>
                  <a:lnTo>
                    <a:pt x="90" y="343"/>
                  </a:lnTo>
                  <a:lnTo>
                    <a:pt x="147" y="323"/>
                  </a:lnTo>
                  <a:lnTo>
                    <a:pt x="180" y="343"/>
                  </a:lnTo>
                  <a:lnTo>
                    <a:pt x="199" y="363"/>
                  </a:lnTo>
                  <a:lnTo>
                    <a:pt x="199" y="404"/>
                  </a:lnTo>
                  <a:lnTo>
                    <a:pt x="218" y="417"/>
                  </a:lnTo>
                  <a:lnTo>
                    <a:pt x="218" y="438"/>
                  </a:lnTo>
                  <a:lnTo>
                    <a:pt x="237" y="478"/>
                  </a:lnTo>
                  <a:lnTo>
                    <a:pt x="276" y="499"/>
                  </a:lnTo>
                  <a:lnTo>
                    <a:pt x="308" y="499"/>
                  </a:lnTo>
                  <a:lnTo>
                    <a:pt x="347" y="478"/>
                  </a:lnTo>
                  <a:lnTo>
                    <a:pt x="385" y="458"/>
                  </a:lnTo>
                  <a:lnTo>
                    <a:pt x="417" y="458"/>
                  </a:lnTo>
                  <a:lnTo>
                    <a:pt x="455" y="438"/>
                  </a:lnTo>
                  <a:lnTo>
                    <a:pt x="475" y="404"/>
                  </a:lnTo>
                  <a:lnTo>
                    <a:pt x="494" y="384"/>
                  </a:lnTo>
                  <a:lnTo>
                    <a:pt x="507" y="343"/>
                  </a:lnTo>
                  <a:lnTo>
                    <a:pt x="545" y="303"/>
                  </a:lnTo>
                  <a:lnTo>
                    <a:pt x="545" y="289"/>
                  </a:lnTo>
                  <a:lnTo>
                    <a:pt x="565" y="249"/>
                  </a:lnTo>
                  <a:lnTo>
                    <a:pt x="565" y="228"/>
                  </a:lnTo>
                  <a:lnTo>
                    <a:pt x="584" y="208"/>
                  </a:lnTo>
                  <a:lnTo>
                    <a:pt x="616" y="208"/>
                  </a:lnTo>
                  <a:lnTo>
                    <a:pt x="616" y="188"/>
                  </a:lnTo>
                </a:path>
              </a:pathLst>
            </a:custGeom>
            <a:solidFill>
              <a:srgbClr val="339933">
                <a:alpha val="39999"/>
              </a:srgbClr>
            </a:solidFill>
            <a:ln w="9525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31" name="Freeform 105"/>
            <p:cNvSpPr>
              <a:spLocks/>
            </p:cNvSpPr>
            <p:nvPr/>
          </p:nvSpPr>
          <p:spPr bwMode="auto">
            <a:xfrm>
              <a:off x="3303" y="2349"/>
              <a:ext cx="871" cy="683"/>
            </a:xfrm>
            <a:custGeom>
              <a:avLst/>
              <a:gdLst>
                <a:gd name="T0" fmla="*/ 171865 w 637"/>
                <a:gd name="T1" fmla="*/ 51501 h 500"/>
                <a:gd name="T2" fmla="*/ 168338 w 637"/>
                <a:gd name="T3" fmla="*/ 47772 h 500"/>
                <a:gd name="T4" fmla="*/ 171865 w 637"/>
                <a:gd name="T5" fmla="*/ 36793 h 500"/>
                <a:gd name="T6" fmla="*/ 177629 w 637"/>
                <a:gd name="T7" fmla="*/ 31346 h 500"/>
                <a:gd name="T8" fmla="*/ 177629 w 637"/>
                <a:gd name="T9" fmla="*/ 25664 h 500"/>
                <a:gd name="T10" fmla="*/ 163249 w 637"/>
                <a:gd name="T11" fmla="*/ 20274 h 500"/>
                <a:gd name="T12" fmla="*/ 157826 w 637"/>
                <a:gd name="T13" fmla="*/ 20274 h 500"/>
                <a:gd name="T14" fmla="*/ 146757 w 637"/>
                <a:gd name="T15" fmla="*/ 10985 h 500"/>
                <a:gd name="T16" fmla="*/ 137814 w 637"/>
                <a:gd name="T17" fmla="*/ 10985 h 500"/>
                <a:gd name="T18" fmla="*/ 126884 w 637"/>
                <a:gd name="T19" fmla="*/ 5556 h 500"/>
                <a:gd name="T20" fmla="*/ 116252 w 637"/>
                <a:gd name="T21" fmla="*/ 5556 h 500"/>
                <a:gd name="T22" fmla="*/ 107330 w 637"/>
                <a:gd name="T23" fmla="*/ 0 h 500"/>
                <a:gd name="T24" fmla="*/ 91519 w 637"/>
                <a:gd name="T25" fmla="*/ 0 h 500"/>
                <a:gd name="T26" fmla="*/ 86018 w 637"/>
                <a:gd name="T27" fmla="*/ 5556 h 500"/>
                <a:gd name="T28" fmla="*/ 76943 w 637"/>
                <a:gd name="T29" fmla="*/ 10985 h 500"/>
                <a:gd name="T30" fmla="*/ 66256 w 637"/>
                <a:gd name="T31" fmla="*/ 5556 h 500"/>
                <a:gd name="T32" fmla="*/ 60865 w 637"/>
                <a:gd name="T33" fmla="*/ 16389 h 500"/>
                <a:gd name="T34" fmla="*/ 55610 w 637"/>
                <a:gd name="T35" fmla="*/ 20274 h 500"/>
                <a:gd name="T36" fmla="*/ 55610 w 637"/>
                <a:gd name="T37" fmla="*/ 31346 h 500"/>
                <a:gd name="T38" fmla="*/ 50193 w 637"/>
                <a:gd name="T39" fmla="*/ 36793 h 500"/>
                <a:gd name="T40" fmla="*/ 55610 w 637"/>
                <a:gd name="T41" fmla="*/ 47772 h 500"/>
                <a:gd name="T42" fmla="*/ 55610 w 637"/>
                <a:gd name="T43" fmla="*/ 51501 h 500"/>
                <a:gd name="T44" fmla="*/ 46702 w 637"/>
                <a:gd name="T45" fmla="*/ 62540 h 500"/>
                <a:gd name="T46" fmla="*/ 25076 w 637"/>
                <a:gd name="T47" fmla="*/ 62540 h 500"/>
                <a:gd name="T48" fmla="*/ 10632 w 637"/>
                <a:gd name="T49" fmla="*/ 68193 h 500"/>
                <a:gd name="T50" fmla="*/ 0 w 637"/>
                <a:gd name="T51" fmla="*/ 79365 h 500"/>
                <a:gd name="T52" fmla="*/ 0 w 637"/>
                <a:gd name="T53" fmla="*/ 88431 h 500"/>
                <a:gd name="T54" fmla="*/ 15927 w 637"/>
                <a:gd name="T55" fmla="*/ 88431 h 500"/>
                <a:gd name="T56" fmla="*/ 25076 w 637"/>
                <a:gd name="T57" fmla="*/ 94242 h 500"/>
                <a:gd name="T58" fmla="*/ 41059 w 637"/>
                <a:gd name="T59" fmla="*/ 88431 h 500"/>
                <a:gd name="T60" fmla="*/ 50193 w 637"/>
                <a:gd name="T61" fmla="*/ 94242 h 500"/>
                <a:gd name="T62" fmla="*/ 55610 w 637"/>
                <a:gd name="T63" fmla="*/ 99631 h 500"/>
                <a:gd name="T64" fmla="*/ 55610 w 637"/>
                <a:gd name="T65" fmla="*/ 110806 h 500"/>
                <a:gd name="T66" fmla="*/ 60865 w 637"/>
                <a:gd name="T67" fmla="*/ 114472 h 500"/>
                <a:gd name="T68" fmla="*/ 60865 w 637"/>
                <a:gd name="T69" fmla="*/ 120047 h 500"/>
                <a:gd name="T70" fmla="*/ 66256 w 637"/>
                <a:gd name="T71" fmla="*/ 131036 h 500"/>
                <a:gd name="T72" fmla="*/ 76943 w 637"/>
                <a:gd name="T73" fmla="*/ 136918 h 500"/>
                <a:gd name="T74" fmla="*/ 86018 w 637"/>
                <a:gd name="T75" fmla="*/ 136918 h 500"/>
                <a:gd name="T76" fmla="*/ 96697 w 637"/>
                <a:gd name="T77" fmla="*/ 131036 h 500"/>
                <a:gd name="T78" fmla="*/ 107330 w 637"/>
                <a:gd name="T79" fmla="*/ 125676 h 500"/>
                <a:gd name="T80" fmla="*/ 116252 w 637"/>
                <a:gd name="T81" fmla="*/ 125676 h 500"/>
                <a:gd name="T82" fmla="*/ 126884 w 637"/>
                <a:gd name="T83" fmla="*/ 120047 h 500"/>
                <a:gd name="T84" fmla="*/ 132455 w 637"/>
                <a:gd name="T85" fmla="*/ 110806 h 500"/>
                <a:gd name="T86" fmla="*/ 137814 w 637"/>
                <a:gd name="T87" fmla="*/ 105269 h 500"/>
                <a:gd name="T88" fmla="*/ 141496 w 637"/>
                <a:gd name="T89" fmla="*/ 94242 h 500"/>
                <a:gd name="T90" fmla="*/ 152116 w 637"/>
                <a:gd name="T91" fmla="*/ 83146 h 500"/>
                <a:gd name="T92" fmla="*/ 152116 w 637"/>
                <a:gd name="T93" fmla="*/ 79365 h 500"/>
                <a:gd name="T94" fmla="*/ 157826 w 637"/>
                <a:gd name="T95" fmla="*/ 68193 h 500"/>
                <a:gd name="T96" fmla="*/ 157826 w 637"/>
                <a:gd name="T97" fmla="*/ 62540 h 500"/>
                <a:gd name="T98" fmla="*/ 163249 w 637"/>
                <a:gd name="T99" fmla="*/ 57003 h 500"/>
                <a:gd name="T100" fmla="*/ 171865 w 637"/>
                <a:gd name="T101" fmla="*/ 57003 h 500"/>
                <a:gd name="T102" fmla="*/ 171865 w 637"/>
                <a:gd name="T103" fmla="*/ 51501 h 50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637"/>
                <a:gd name="T157" fmla="*/ 0 h 500"/>
                <a:gd name="T158" fmla="*/ 637 w 637"/>
                <a:gd name="T159" fmla="*/ 500 h 500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637" h="500">
                  <a:moveTo>
                    <a:pt x="616" y="188"/>
                  </a:moveTo>
                  <a:lnTo>
                    <a:pt x="603" y="174"/>
                  </a:lnTo>
                  <a:lnTo>
                    <a:pt x="616" y="134"/>
                  </a:lnTo>
                  <a:lnTo>
                    <a:pt x="636" y="114"/>
                  </a:lnTo>
                  <a:lnTo>
                    <a:pt x="636" y="94"/>
                  </a:lnTo>
                  <a:lnTo>
                    <a:pt x="584" y="74"/>
                  </a:lnTo>
                  <a:lnTo>
                    <a:pt x="565" y="74"/>
                  </a:lnTo>
                  <a:lnTo>
                    <a:pt x="526" y="40"/>
                  </a:lnTo>
                  <a:lnTo>
                    <a:pt x="494" y="40"/>
                  </a:lnTo>
                  <a:lnTo>
                    <a:pt x="455" y="20"/>
                  </a:lnTo>
                  <a:lnTo>
                    <a:pt x="417" y="20"/>
                  </a:lnTo>
                  <a:lnTo>
                    <a:pt x="385" y="0"/>
                  </a:lnTo>
                  <a:lnTo>
                    <a:pt x="328" y="0"/>
                  </a:lnTo>
                  <a:lnTo>
                    <a:pt x="308" y="20"/>
                  </a:lnTo>
                  <a:lnTo>
                    <a:pt x="276" y="40"/>
                  </a:lnTo>
                  <a:lnTo>
                    <a:pt x="237" y="20"/>
                  </a:lnTo>
                  <a:lnTo>
                    <a:pt x="218" y="60"/>
                  </a:lnTo>
                  <a:lnTo>
                    <a:pt x="199" y="74"/>
                  </a:lnTo>
                  <a:lnTo>
                    <a:pt x="199" y="114"/>
                  </a:lnTo>
                  <a:lnTo>
                    <a:pt x="180" y="134"/>
                  </a:lnTo>
                  <a:lnTo>
                    <a:pt x="199" y="174"/>
                  </a:lnTo>
                  <a:lnTo>
                    <a:pt x="199" y="188"/>
                  </a:lnTo>
                  <a:lnTo>
                    <a:pt x="167" y="228"/>
                  </a:lnTo>
                  <a:lnTo>
                    <a:pt x="90" y="228"/>
                  </a:lnTo>
                  <a:lnTo>
                    <a:pt x="38" y="249"/>
                  </a:lnTo>
                  <a:lnTo>
                    <a:pt x="0" y="289"/>
                  </a:lnTo>
                  <a:lnTo>
                    <a:pt x="0" y="323"/>
                  </a:lnTo>
                  <a:lnTo>
                    <a:pt x="57" y="323"/>
                  </a:lnTo>
                  <a:lnTo>
                    <a:pt x="90" y="343"/>
                  </a:lnTo>
                  <a:lnTo>
                    <a:pt x="147" y="323"/>
                  </a:lnTo>
                  <a:lnTo>
                    <a:pt x="180" y="343"/>
                  </a:lnTo>
                  <a:lnTo>
                    <a:pt x="199" y="363"/>
                  </a:lnTo>
                  <a:lnTo>
                    <a:pt x="199" y="404"/>
                  </a:lnTo>
                  <a:lnTo>
                    <a:pt x="218" y="417"/>
                  </a:lnTo>
                  <a:lnTo>
                    <a:pt x="218" y="438"/>
                  </a:lnTo>
                  <a:lnTo>
                    <a:pt x="237" y="478"/>
                  </a:lnTo>
                  <a:lnTo>
                    <a:pt x="276" y="499"/>
                  </a:lnTo>
                  <a:lnTo>
                    <a:pt x="308" y="499"/>
                  </a:lnTo>
                  <a:lnTo>
                    <a:pt x="347" y="478"/>
                  </a:lnTo>
                  <a:lnTo>
                    <a:pt x="385" y="458"/>
                  </a:lnTo>
                  <a:lnTo>
                    <a:pt x="417" y="458"/>
                  </a:lnTo>
                  <a:lnTo>
                    <a:pt x="455" y="438"/>
                  </a:lnTo>
                  <a:lnTo>
                    <a:pt x="475" y="404"/>
                  </a:lnTo>
                  <a:lnTo>
                    <a:pt x="494" y="384"/>
                  </a:lnTo>
                  <a:lnTo>
                    <a:pt x="507" y="343"/>
                  </a:lnTo>
                  <a:lnTo>
                    <a:pt x="545" y="303"/>
                  </a:lnTo>
                  <a:lnTo>
                    <a:pt x="545" y="289"/>
                  </a:lnTo>
                  <a:lnTo>
                    <a:pt x="565" y="249"/>
                  </a:lnTo>
                  <a:lnTo>
                    <a:pt x="565" y="228"/>
                  </a:lnTo>
                  <a:lnTo>
                    <a:pt x="584" y="208"/>
                  </a:lnTo>
                  <a:lnTo>
                    <a:pt x="616" y="208"/>
                  </a:lnTo>
                  <a:lnTo>
                    <a:pt x="616" y="188"/>
                  </a:lnTo>
                </a:path>
              </a:pathLst>
            </a:custGeom>
            <a:noFill/>
            <a:ln w="12700" cap="rnd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2" name="Freeform 106"/>
            <p:cNvSpPr>
              <a:spLocks/>
            </p:cNvSpPr>
            <p:nvPr/>
          </p:nvSpPr>
          <p:spPr bwMode="auto">
            <a:xfrm>
              <a:off x="3629" y="1824"/>
              <a:ext cx="747" cy="838"/>
            </a:xfrm>
            <a:custGeom>
              <a:avLst/>
              <a:gdLst>
                <a:gd name="T0" fmla="*/ 10353 w 547"/>
                <a:gd name="T1" fmla="*/ 118014 h 613"/>
                <a:gd name="T2" fmla="*/ 19122 w 547"/>
                <a:gd name="T3" fmla="*/ 111986 h 613"/>
                <a:gd name="T4" fmla="*/ 24517 w 547"/>
                <a:gd name="T5" fmla="*/ 106519 h 613"/>
                <a:gd name="T6" fmla="*/ 40092 w 547"/>
                <a:gd name="T7" fmla="*/ 106519 h 613"/>
                <a:gd name="T8" fmla="*/ 48701 w 547"/>
                <a:gd name="T9" fmla="*/ 111986 h 613"/>
                <a:gd name="T10" fmla="*/ 59184 w 547"/>
                <a:gd name="T11" fmla="*/ 111986 h 613"/>
                <a:gd name="T12" fmla="*/ 69950 w 547"/>
                <a:gd name="T13" fmla="*/ 118014 h 613"/>
                <a:gd name="T14" fmla="*/ 78551 w 547"/>
                <a:gd name="T15" fmla="*/ 118014 h 613"/>
                <a:gd name="T16" fmla="*/ 89286 w 547"/>
                <a:gd name="T17" fmla="*/ 126941 h 613"/>
                <a:gd name="T18" fmla="*/ 94465 w 547"/>
                <a:gd name="T19" fmla="*/ 126941 h 613"/>
                <a:gd name="T20" fmla="*/ 108757 w 547"/>
                <a:gd name="T21" fmla="*/ 132526 h 613"/>
                <a:gd name="T22" fmla="*/ 108757 w 547"/>
                <a:gd name="T23" fmla="*/ 138554 h 613"/>
                <a:gd name="T24" fmla="*/ 103210 w 547"/>
                <a:gd name="T25" fmla="*/ 143886 h 613"/>
                <a:gd name="T26" fmla="*/ 99575 w 547"/>
                <a:gd name="T27" fmla="*/ 155153 h 613"/>
                <a:gd name="T28" fmla="*/ 103210 w 547"/>
                <a:gd name="T29" fmla="*/ 158914 h 613"/>
                <a:gd name="T30" fmla="*/ 103210 w 547"/>
                <a:gd name="T31" fmla="*/ 164456 h 613"/>
                <a:gd name="T32" fmla="*/ 108757 w 547"/>
                <a:gd name="T33" fmla="*/ 170230 h 613"/>
                <a:gd name="T34" fmla="*/ 113719 w 547"/>
                <a:gd name="T35" fmla="*/ 164456 h 613"/>
                <a:gd name="T36" fmla="*/ 118963 w 547"/>
                <a:gd name="T37" fmla="*/ 155153 h 613"/>
                <a:gd name="T38" fmla="*/ 118963 w 547"/>
                <a:gd name="T39" fmla="*/ 138554 h 613"/>
                <a:gd name="T40" fmla="*/ 124033 w 547"/>
                <a:gd name="T41" fmla="*/ 126941 h 613"/>
                <a:gd name="T42" fmla="*/ 124033 w 547"/>
                <a:gd name="T43" fmla="*/ 89584 h 613"/>
                <a:gd name="T44" fmla="*/ 129634 w 547"/>
                <a:gd name="T45" fmla="*/ 80314 h 613"/>
                <a:gd name="T46" fmla="*/ 129634 w 547"/>
                <a:gd name="T47" fmla="*/ 85903 h 613"/>
                <a:gd name="T48" fmla="*/ 133135 w 547"/>
                <a:gd name="T49" fmla="*/ 85903 h 613"/>
                <a:gd name="T50" fmla="*/ 143588 w 547"/>
                <a:gd name="T51" fmla="*/ 63513 h 613"/>
                <a:gd name="T52" fmla="*/ 149142 w 547"/>
                <a:gd name="T53" fmla="*/ 57709 h 613"/>
                <a:gd name="T54" fmla="*/ 133135 w 547"/>
                <a:gd name="T55" fmla="*/ 53893 h 613"/>
                <a:gd name="T56" fmla="*/ 133135 w 547"/>
                <a:gd name="T57" fmla="*/ 48376 h 613"/>
                <a:gd name="T58" fmla="*/ 129634 w 547"/>
                <a:gd name="T59" fmla="*/ 42961 h 613"/>
                <a:gd name="T60" fmla="*/ 129634 w 547"/>
                <a:gd name="T61" fmla="*/ 37259 h 613"/>
                <a:gd name="T62" fmla="*/ 133135 w 547"/>
                <a:gd name="T63" fmla="*/ 37259 h 613"/>
                <a:gd name="T64" fmla="*/ 138336 w 547"/>
                <a:gd name="T65" fmla="*/ 31426 h 613"/>
                <a:gd name="T66" fmla="*/ 138336 w 547"/>
                <a:gd name="T67" fmla="*/ 22174 h 613"/>
                <a:gd name="T68" fmla="*/ 133135 w 547"/>
                <a:gd name="T69" fmla="*/ 11256 h 613"/>
                <a:gd name="T70" fmla="*/ 129634 w 547"/>
                <a:gd name="T71" fmla="*/ 11256 h 613"/>
                <a:gd name="T72" fmla="*/ 129634 w 547"/>
                <a:gd name="T73" fmla="*/ 5584 h 613"/>
                <a:gd name="T74" fmla="*/ 108757 w 547"/>
                <a:gd name="T75" fmla="*/ 0 h 613"/>
                <a:gd name="T76" fmla="*/ 99575 w 547"/>
                <a:gd name="T77" fmla="*/ 11256 h 613"/>
                <a:gd name="T78" fmla="*/ 89286 w 547"/>
                <a:gd name="T79" fmla="*/ 11256 h 613"/>
                <a:gd name="T80" fmla="*/ 89286 w 547"/>
                <a:gd name="T81" fmla="*/ 5584 h 613"/>
                <a:gd name="T82" fmla="*/ 83734 w 547"/>
                <a:gd name="T83" fmla="*/ 0 h 613"/>
                <a:gd name="T84" fmla="*/ 73244 w 547"/>
                <a:gd name="T85" fmla="*/ 11256 h 613"/>
                <a:gd name="T86" fmla="*/ 54000 w 547"/>
                <a:gd name="T87" fmla="*/ 16660 h 613"/>
                <a:gd name="T88" fmla="*/ 43729 w 547"/>
                <a:gd name="T89" fmla="*/ 11256 h 613"/>
                <a:gd name="T90" fmla="*/ 40092 w 547"/>
                <a:gd name="T91" fmla="*/ 16660 h 613"/>
                <a:gd name="T92" fmla="*/ 40092 w 547"/>
                <a:gd name="T93" fmla="*/ 22174 h 613"/>
                <a:gd name="T94" fmla="*/ 43729 w 547"/>
                <a:gd name="T95" fmla="*/ 25886 h 613"/>
                <a:gd name="T96" fmla="*/ 43729 w 547"/>
                <a:gd name="T97" fmla="*/ 31426 h 613"/>
                <a:gd name="T98" fmla="*/ 34910 w 547"/>
                <a:gd name="T99" fmla="*/ 42961 h 613"/>
                <a:gd name="T100" fmla="*/ 24517 w 547"/>
                <a:gd name="T101" fmla="*/ 42961 h 613"/>
                <a:gd name="T102" fmla="*/ 14002 w 547"/>
                <a:gd name="T103" fmla="*/ 37259 h 613"/>
                <a:gd name="T104" fmla="*/ 10353 w 547"/>
                <a:gd name="T105" fmla="*/ 37259 h 613"/>
                <a:gd name="T106" fmla="*/ 5202 w 547"/>
                <a:gd name="T107" fmla="*/ 42961 h 613"/>
                <a:gd name="T108" fmla="*/ 0 w 547"/>
                <a:gd name="T109" fmla="*/ 53893 h 613"/>
                <a:gd name="T110" fmla="*/ 5202 w 547"/>
                <a:gd name="T111" fmla="*/ 68825 h 613"/>
                <a:gd name="T112" fmla="*/ 5202 w 547"/>
                <a:gd name="T113" fmla="*/ 89584 h 613"/>
                <a:gd name="T114" fmla="*/ 10353 w 547"/>
                <a:gd name="T115" fmla="*/ 100861 h 613"/>
                <a:gd name="T116" fmla="*/ 10353 w 547"/>
                <a:gd name="T117" fmla="*/ 118014 h 613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547"/>
                <a:gd name="T178" fmla="*/ 0 h 613"/>
                <a:gd name="T179" fmla="*/ 547 w 547"/>
                <a:gd name="T180" fmla="*/ 613 h 613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547" h="613">
                  <a:moveTo>
                    <a:pt x="38" y="424"/>
                  </a:moveTo>
                  <a:lnTo>
                    <a:pt x="70" y="403"/>
                  </a:lnTo>
                  <a:lnTo>
                    <a:pt x="90" y="383"/>
                  </a:lnTo>
                  <a:lnTo>
                    <a:pt x="147" y="383"/>
                  </a:lnTo>
                  <a:lnTo>
                    <a:pt x="179" y="403"/>
                  </a:lnTo>
                  <a:lnTo>
                    <a:pt x="217" y="403"/>
                  </a:lnTo>
                  <a:lnTo>
                    <a:pt x="256" y="424"/>
                  </a:lnTo>
                  <a:lnTo>
                    <a:pt x="288" y="424"/>
                  </a:lnTo>
                  <a:lnTo>
                    <a:pt x="327" y="457"/>
                  </a:lnTo>
                  <a:lnTo>
                    <a:pt x="346" y="457"/>
                  </a:lnTo>
                  <a:lnTo>
                    <a:pt x="398" y="477"/>
                  </a:lnTo>
                  <a:lnTo>
                    <a:pt x="398" y="498"/>
                  </a:lnTo>
                  <a:lnTo>
                    <a:pt x="378" y="517"/>
                  </a:lnTo>
                  <a:lnTo>
                    <a:pt x="365" y="558"/>
                  </a:lnTo>
                  <a:lnTo>
                    <a:pt x="378" y="571"/>
                  </a:lnTo>
                  <a:lnTo>
                    <a:pt x="378" y="591"/>
                  </a:lnTo>
                  <a:lnTo>
                    <a:pt x="398" y="612"/>
                  </a:lnTo>
                  <a:lnTo>
                    <a:pt x="417" y="591"/>
                  </a:lnTo>
                  <a:lnTo>
                    <a:pt x="436" y="558"/>
                  </a:lnTo>
                  <a:lnTo>
                    <a:pt x="436" y="498"/>
                  </a:lnTo>
                  <a:lnTo>
                    <a:pt x="455" y="457"/>
                  </a:lnTo>
                  <a:lnTo>
                    <a:pt x="455" y="322"/>
                  </a:lnTo>
                  <a:lnTo>
                    <a:pt x="475" y="289"/>
                  </a:lnTo>
                  <a:lnTo>
                    <a:pt x="475" y="309"/>
                  </a:lnTo>
                  <a:lnTo>
                    <a:pt x="488" y="309"/>
                  </a:lnTo>
                  <a:lnTo>
                    <a:pt x="526" y="228"/>
                  </a:lnTo>
                  <a:lnTo>
                    <a:pt x="546" y="208"/>
                  </a:lnTo>
                  <a:lnTo>
                    <a:pt x="488" y="194"/>
                  </a:lnTo>
                  <a:lnTo>
                    <a:pt x="488" y="174"/>
                  </a:lnTo>
                  <a:lnTo>
                    <a:pt x="475" y="154"/>
                  </a:lnTo>
                  <a:lnTo>
                    <a:pt x="475" y="134"/>
                  </a:lnTo>
                  <a:lnTo>
                    <a:pt x="488" y="134"/>
                  </a:lnTo>
                  <a:lnTo>
                    <a:pt x="507" y="113"/>
                  </a:lnTo>
                  <a:lnTo>
                    <a:pt x="507" y="80"/>
                  </a:lnTo>
                  <a:lnTo>
                    <a:pt x="488" y="40"/>
                  </a:lnTo>
                  <a:lnTo>
                    <a:pt x="475" y="40"/>
                  </a:lnTo>
                  <a:lnTo>
                    <a:pt x="475" y="20"/>
                  </a:lnTo>
                  <a:lnTo>
                    <a:pt x="398" y="0"/>
                  </a:lnTo>
                  <a:lnTo>
                    <a:pt x="365" y="40"/>
                  </a:lnTo>
                  <a:lnTo>
                    <a:pt x="327" y="40"/>
                  </a:lnTo>
                  <a:lnTo>
                    <a:pt x="327" y="20"/>
                  </a:lnTo>
                  <a:lnTo>
                    <a:pt x="307" y="0"/>
                  </a:lnTo>
                  <a:lnTo>
                    <a:pt x="269" y="40"/>
                  </a:lnTo>
                  <a:lnTo>
                    <a:pt x="198" y="60"/>
                  </a:lnTo>
                  <a:lnTo>
                    <a:pt x="160" y="40"/>
                  </a:lnTo>
                  <a:lnTo>
                    <a:pt x="147" y="60"/>
                  </a:lnTo>
                  <a:lnTo>
                    <a:pt x="147" y="80"/>
                  </a:lnTo>
                  <a:lnTo>
                    <a:pt x="160" y="93"/>
                  </a:lnTo>
                  <a:lnTo>
                    <a:pt x="160" y="113"/>
                  </a:lnTo>
                  <a:lnTo>
                    <a:pt x="128" y="154"/>
                  </a:lnTo>
                  <a:lnTo>
                    <a:pt x="90" y="154"/>
                  </a:lnTo>
                  <a:lnTo>
                    <a:pt x="51" y="134"/>
                  </a:lnTo>
                  <a:lnTo>
                    <a:pt x="38" y="134"/>
                  </a:lnTo>
                  <a:lnTo>
                    <a:pt x="19" y="154"/>
                  </a:lnTo>
                  <a:lnTo>
                    <a:pt x="0" y="194"/>
                  </a:lnTo>
                  <a:lnTo>
                    <a:pt x="19" y="248"/>
                  </a:lnTo>
                  <a:lnTo>
                    <a:pt x="19" y="322"/>
                  </a:lnTo>
                  <a:lnTo>
                    <a:pt x="38" y="363"/>
                  </a:lnTo>
                  <a:lnTo>
                    <a:pt x="38" y="424"/>
                  </a:lnTo>
                </a:path>
              </a:pathLst>
            </a:custGeom>
            <a:solidFill>
              <a:srgbClr val="FFFF00">
                <a:alpha val="30196"/>
              </a:srgbClr>
            </a:solidFill>
            <a:ln w="9525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33" name="Freeform 107"/>
            <p:cNvSpPr>
              <a:spLocks/>
            </p:cNvSpPr>
            <p:nvPr/>
          </p:nvSpPr>
          <p:spPr bwMode="auto">
            <a:xfrm>
              <a:off x="3629" y="1824"/>
              <a:ext cx="747" cy="838"/>
            </a:xfrm>
            <a:custGeom>
              <a:avLst/>
              <a:gdLst>
                <a:gd name="T0" fmla="*/ 10353 w 547"/>
                <a:gd name="T1" fmla="*/ 118014 h 613"/>
                <a:gd name="T2" fmla="*/ 19122 w 547"/>
                <a:gd name="T3" fmla="*/ 111986 h 613"/>
                <a:gd name="T4" fmla="*/ 24517 w 547"/>
                <a:gd name="T5" fmla="*/ 106519 h 613"/>
                <a:gd name="T6" fmla="*/ 40092 w 547"/>
                <a:gd name="T7" fmla="*/ 106519 h 613"/>
                <a:gd name="T8" fmla="*/ 48701 w 547"/>
                <a:gd name="T9" fmla="*/ 111986 h 613"/>
                <a:gd name="T10" fmla="*/ 59184 w 547"/>
                <a:gd name="T11" fmla="*/ 111986 h 613"/>
                <a:gd name="T12" fmla="*/ 69950 w 547"/>
                <a:gd name="T13" fmla="*/ 118014 h 613"/>
                <a:gd name="T14" fmla="*/ 78551 w 547"/>
                <a:gd name="T15" fmla="*/ 118014 h 613"/>
                <a:gd name="T16" fmla="*/ 89286 w 547"/>
                <a:gd name="T17" fmla="*/ 126941 h 613"/>
                <a:gd name="T18" fmla="*/ 94465 w 547"/>
                <a:gd name="T19" fmla="*/ 126941 h 613"/>
                <a:gd name="T20" fmla="*/ 108757 w 547"/>
                <a:gd name="T21" fmla="*/ 132526 h 613"/>
                <a:gd name="T22" fmla="*/ 108757 w 547"/>
                <a:gd name="T23" fmla="*/ 138554 h 613"/>
                <a:gd name="T24" fmla="*/ 103210 w 547"/>
                <a:gd name="T25" fmla="*/ 143886 h 613"/>
                <a:gd name="T26" fmla="*/ 99575 w 547"/>
                <a:gd name="T27" fmla="*/ 155153 h 613"/>
                <a:gd name="T28" fmla="*/ 103210 w 547"/>
                <a:gd name="T29" fmla="*/ 158914 h 613"/>
                <a:gd name="T30" fmla="*/ 103210 w 547"/>
                <a:gd name="T31" fmla="*/ 164456 h 613"/>
                <a:gd name="T32" fmla="*/ 108757 w 547"/>
                <a:gd name="T33" fmla="*/ 170230 h 613"/>
                <a:gd name="T34" fmla="*/ 113719 w 547"/>
                <a:gd name="T35" fmla="*/ 164456 h 613"/>
                <a:gd name="T36" fmla="*/ 118963 w 547"/>
                <a:gd name="T37" fmla="*/ 155153 h 613"/>
                <a:gd name="T38" fmla="*/ 118963 w 547"/>
                <a:gd name="T39" fmla="*/ 138554 h 613"/>
                <a:gd name="T40" fmla="*/ 124033 w 547"/>
                <a:gd name="T41" fmla="*/ 126941 h 613"/>
                <a:gd name="T42" fmla="*/ 124033 w 547"/>
                <a:gd name="T43" fmla="*/ 89584 h 613"/>
                <a:gd name="T44" fmla="*/ 129634 w 547"/>
                <a:gd name="T45" fmla="*/ 80314 h 613"/>
                <a:gd name="T46" fmla="*/ 129634 w 547"/>
                <a:gd name="T47" fmla="*/ 85903 h 613"/>
                <a:gd name="T48" fmla="*/ 133135 w 547"/>
                <a:gd name="T49" fmla="*/ 85903 h 613"/>
                <a:gd name="T50" fmla="*/ 143588 w 547"/>
                <a:gd name="T51" fmla="*/ 63513 h 613"/>
                <a:gd name="T52" fmla="*/ 149142 w 547"/>
                <a:gd name="T53" fmla="*/ 57709 h 613"/>
                <a:gd name="T54" fmla="*/ 133135 w 547"/>
                <a:gd name="T55" fmla="*/ 53893 h 613"/>
                <a:gd name="T56" fmla="*/ 133135 w 547"/>
                <a:gd name="T57" fmla="*/ 48376 h 613"/>
                <a:gd name="T58" fmla="*/ 129634 w 547"/>
                <a:gd name="T59" fmla="*/ 42961 h 613"/>
                <a:gd name="T60" fmla="*/ 129634 w 547"/>
                <a:gd name="T61" fmla="*/ 37259 h 613"/>
                <a:gd name="T62" fmla="*/ 133135 w 547"/>
                <a:gd name="T63" fmla="*/ 37259 h 613"/>
                <a:gd name="T64" fmla="*/ 138336 w 547"/>
                <a:gd name="T65" fmla="*/ 31426 h 613"/>
                <a:gd name="T66" fmla="*/ 138336 w 547"/>
                <a:gd name="T67" fmla="*/ 22174 h 613"/>
                <a:gd name="T68" fmla="*/ 133135 w 547"/>
                <a:gd name="T69" fmla="*/ 11256 h 613"/>
                <a:gd name="T70" fmla="*/ 129634 w 547"/>
                <a:gd name="T71" fmla="*/ 11256 h 613"/>
                <a:gd name="T72" fmla="*/ 129634 w 547"/>
                <a:gd name="T73" fmla="*/ 5584 h 613"/>
                <a:gd name="T74" fmla="*/ 108757 w 547"/>
                <a:gd name="T75" fmla="*/ 0 h 613"/>
                <a:gd name="T76" fmla="*/ 99575 w 547"/>
                <a:gd name="T77" fmla="*/ 11256 h 613"/>
                <a:gd name="T78" fmla="*/ 89286 w 547"/>
                <a:gd name="T79" fmla="*/ 11256 h 613"/>
                <a:gd name="T80" fmla="*/ 89286 w 547"/>
                <a:gd name="T81" fmla="*/ 5584 h 613"/>
                <a:gd name="T82" fmla="*/ 83734 w 547"/>
                <a:gd name="T83" fmla="*/ 0 h 613"/>
                <a:gd name="T84" fmla="*/ 73244 w 547"/>
                <a:gd name="T85" fmla="*/ 11256 h 613"/>
                <a:gd name="T86" fmla="*/ 54000 w 547"/>
                <a:gd name="T87" fmla="*/ 16660 h 613"/>
                <a:gd name="T88" fmla="*/ 43729 w 547"/>
                <a:gd name="T89" fmla="*/ 11256 h 613"/>
                <a:gd name="T90" fmla="*/ 40092 w 547"/>
                <a:gd name="T91" fmla="*/ 16660 h 613"/>
                <a:gd name="T92" fmla="*/ 40092 w 547"/>
                <a:gd name="T93" fmla="*/ 22174 h 613"/>
                <a:gd name="T94" fmla="*/ 43729 w 547"/>
                <a:gd name="T95" fmla="*/ 25886 h 613"/>
                <a:gd name="T96" fmla="*/ 43729 w 547"/>
                <a:gd name="T97" fmla="*/ 31426 h 613"/>
                <a:gd name="T98" fmla="*/ 34910 w 547"/>
                <a:gd name="T99" fmla="*/ 42961 h 613"/>
                <a:gd name="T100" fmla="*/ 24517 w 547"/>
                <a:gd name="T101" fmla="*/ 42961 h 613"/>
                <a:gd name="T102" fmla="*/ 14002 w 547"/>
                <a:gd name="T103" fmla="*/ 37259 h 613"/>
                <a:gd name="T104" fmla="*/ 10353 w 547"/>
                <a:gd name="T105" fmla="*/ 37259 h 613"/>
                <a:gd name="T106" fmla="*/ 5202 w 547"/>
                <a:gd name="T107" fmla="*/ 42961 h 613"/>
                <a:gd name="T108" fmla="*/ 0 w 547"/>
                <a:gd name="T109" fmla="*/ 53893 h 613"/>
                <a:gd name="T110" fmla="*/ 5202 w 547"/>
                <a:gd name="T111" fmla="*/ 68825 h 613"/>
                <a:gd name="T112" fmla="*/ 5202 w 547"/>
                <a:gd name="T113" fmla="*/ 89584 h 613"/>
                <a:gd name="T114" fmla="*/ 10353 w 547"/>
                <a:gd name="T115" fmla="*/ 100861 h 613"/>
                <a:gd name="T116" fmla="*/ 10353 w 547"/>
                <a:gd name="T117" fmla="*/ 118014 h 613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547"/>
                <a:gd name="T178" fmla="*/ 0 h 613"/>
                <a:gd name="T179" fmla="*/ 547 w 547"/>
                <a:gd name="T180" fmla="*/ 613 h 613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547" h="613">
                  <a:moveTo>
                    <a:pt x="38" y="424"/>
                  </a:moveTo>
                  <a:lnTo>
                    <a:pt x="70" y="403"/>
                  </a:lnTo>
                  <a:lnTo>
                    <a:pt x="90" y="383"/>
                  </a:lnTo>
                  <a:lnTo>
                    <a:pt x="147" y="383"/>
                  </a:lnTo>
                  <a:lnTo>
                    <a:pt x="179" y="403"/>
                  </a:lnTo>
                  <a:lnTo>
                    <a:pt x="217" y="403"/>
                  </a:lnTo>
                  <a:lnTo>
                    <a:pt x="256" y="424"/>
                  </a:lnTo>
                  <a:lnTo>
                    <a:pt x="288" y="424"/>
                  </a:lnTo>
                  <a:lnTo>
                    <a:pt x="327" y="457"/>
                  </a:lnTo>
                  <a:lnTo>
                    <a:pt x="346" y="457"/>
                  </a:lnTo>
                  <a:lnTo>
                    <a:pt x="398" y="477"/>
                  </a:lnTo>
                  <a:lnTo>
                    <a:pt x="398" y="498"/>
                  </a:lnTo>
                  <a:lnTo>
                    <a:pt x="378" y="517"/>
                  </a:lnTo>
                  <a:lnTo>
                    <a:pt x="365" y="558"/>
                  </a:lnTo>
                  <a:lnTo>
                    <a:pt x="378" y="571"/>
                  </a:lnTo>
                  <a:lnTo>
                    <a:pt x="378" y="591"/>
                  </a:lnTo>
                  <a:lnTo>
                    <a:pt x="398" y="612"/>
                  </a:lnTo>
                  <a:lnTo>
                    <a:pt x="417" y="591"/>
                  </a:lnTo>
                  <a:lnTo>
                    <a:pt x="436" y="558"/>
                  </a:lnTo>
                  <a:lnTo>
                    <a:pt x="436" y="498"/>
                  </a:lnTo>
                  <a:lnTo>
                    <a:pt x="455" y="457"/>
                  </a:lnTo>
                  <a:lnTo>
                    <a:pt x="455" y="322"/>
                  </a:lnTo>
                  <a:lnTo>
                    <a:pt x="475" y="289"/>
                  </a:lnTo>
                  <a:lnTo>
                    <a:pt x="475" y="309"/>
                  </a:lnTo>
                  <a:lnTo>
                    <a:pt x="488" y="309"/>
                  </a:lnTo>
                  <a:lnTo>
                    <a:pt x="526" y="228"/>
                  </a:lnTo>
                  <a:lnTo>
                    <a:pt x="546" y="208"/>
                  </a:lnTo>
                  <a:lnTo>
                    <a:pt x="488" y="194"/>
                  </a:lnTo>
                  <a:lnTo>
                    <a:pt x="488" y="174"/>
                  </a:lnTo>
                  <a:lnTo>
                    <a:pt x="475" y="154"/>
                  </a:lnTo>
                  <a:lnTo>
                    <a:pt x="475" y="134"/>
                  </a:lnTo>
                  <a:lnTo>
                    <a:pt x="488" y="134"/>
                  </a:lnTo>
                  <a:lnTo>
                    <a:pt x="507" y="113"/>
                  </a:lnTo>
                  <a:lnTo>
                    <a:pt x="507" y="80"/>
                  </a:lnTo>
                  <a:lnTo>
                    <a:pt x="488" y="40"/>
                  </a:lnTo>
                  <a:lnTo>
                    <a:pt x="475" y="40"/>
                  </a:lnTo>
                  <a:lnTo>
                    <a:pt x="475" y="20"/>
                  </a:lnTo>
                  <a:lnTo>
                    <a:pt x="398" y="0"/>
                  </a:lnTo>
                  <a:lnTo>
                    <a:pt x="365" y="40"/>
                  </a:lnTo>
                  <a:lnTo>
                    <a:pt x="327" y="40"/>
                  </a:lnTo>
                  <a:lnTo>
                    <a:pt x="327" y="20"/>
                  </a:lnTo>
                  <a:lnTo>
                    <a:pt x="307" y="0"/>
                  </a:lnTo>
                  <a:lnTo>
                    <a:pt x="269" y="40"/>
                  </a:lnTo>
                  <a:lnTo>
                    <a:pt x="198" y="60"/>
                  </a:lnTo>
                  <a:lnTo>
                    <a:pt x="160" y="40"/>
                  </a:lnTo>
                  <a:lnTo>
                    <a:pt x="147" y="60"/>
                  </a:lnTo>
                  <a:lnTo>
                    <a:pt x="147" y="80"/>
                  </a:lnTo>
                  <a:lnTo>
                    <a:pt x="160" y="93"/>
                  </a:lnTo>
                  <a:lnTo>
                    <a:pt x="160" y="113"/>
                  </a:lnTo>
                  <a:lnTo>
                    <a:pt x="128" y="154"/>
                  </a:lnTo>
                  <a:lnTo>
                    <a:pt x="90" y="154"/>
                  </a:lnTo>
                  <a:lnTo>
                    <a:pt x="51" y="134"/>
                  </a:lnTo>
                  <a:lnTo>
                    <a:pt x="38" y="134"/>
                  </a:lnTo>
                  <a:lnTo>
                    <a:pt x="19" y="154"/>
                  </a:lnTo>
                  <a:lnTo>
                    <a:pt x="0" y="194"/>
                  </a:lnTo>
                  <a:lnTo>
                    <a:pt x="19" y="248"/>
                  </a:lnTo>
                  <a:lnTo>
                    <a:pt x="19" y="322"/>
                  </a:lnTo>
                  <a:lnTo>
                    <a:pt x="38" y="363"/>
                  </a:lnTo>
                  <a:lnTo>
                    <a:pt x="38" y="424"/>
                  </a:lnTo>
                </a:path>
              </a:pathLst>
            </a:custGeom>
            <a:noFill/>
            <a:ln w="12700" cap="rnd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4" name="Freeform 108"/>
            <p:cNvSpPr>
              <a:spLocks/>
            </p:cNvSpPr>
            <p:nvPr/>
          </p:nvSpPr>
          <p:spPr bwMode="auto">
            <a:xfrm>
              <a:off x="4277" y="1933"/>
              <a:ext cx="152" cy="177"/>
            </a:xfrm>
            <a:custGeom>
              <a:avLst/>
              <a:gdLst>
                <a:gd name="T0" fmla="*/ 20293 w 111"/>
                <a:gd name="T1" fmla="*/ 38059 h 129"/>
                <a:gd name="T2" fmla="*/ 31628 w 111"/>
                <a:gd name="T3" fmla="*/ 15765 h 129"/>
                <a:gd name="T4" fmla="*/ 25652 w 111"/>
                <a:gd name="T5" fmla="*/ 9831 h 129"/>
                <a:gd name="T6" fmla="*/ 14571 w 111"/>
                <a:gd name="T7" fmla="*/ 0 h 129"/>
                <a:gd name="T8" fmla="*/ 9139 w 111"/>
                <a:gd name="T9" fmla="*/ 0 h 129"/>
                <a:gd name="T10" fmla="*/ 9139 w 111"/>
                <a:gd name="T11" fmla="*/ 9831 h 129"/>
                <a:gd name="T12" fmla="*/ 3341 w 111"/>
                <a:gd name="T13" fmla="*/ 15765 h 129"/>
                <a:gd name="T14" fmla="*/ 0 w 111"/>
                <a:gd name="T15" fmla="*/ 15765 h 129"/>
                <a:gd name="T16" fmla="*/ 0 w 111"/>
                <a:gd name="T17" fmla="*/ 22044 h 129"/>
                <a:gd name="T18" fmla="*/ 3341 w 111"/>
                <a:gd name="T19" fmla="*/ 27900 h 129"/>
                <a:gd name="T20" fmla="*/ 3341 w 111"/>
                <a:gd name="T21" fmla="*/ 33764 h 129"/>
                <a:gd name="T22" fmla="*/ 20293 w 111"/>
                <a:gd name="T23" fmla="*/ 38059 h 12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11"/>
                <a:gd name="T37" fmla="*/ 0 h 129"/>
                <a:gd name="T38" fmla="*/ 111 w 111"/>
                <a:gd name="T39" fmla="*/ 129 h 12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11" h="129">
                  <a:moveTo>
                    <a:pt x="71" y="128"/>
                  </a:moveTo>
                  <a:lnTo>
                    <a:pt x="110" y="53"/>
                  </a:lnTo>
                  <a:lnTo>
                    <a:pt x="90" y="33"/>
                  </a:lnTo>
                  <a:lnTo>
                    <a:pt x="51" y="0"/>
                  </a:lnTo>
                  <a:lnTo>
                    <a:pt x="32" y="0"/>
                  </a:lnTo>
                  <a:lnTo>
                    <a:pt x="32" y="33"/>
                  </a:lnTo>
                  <a:lnTo>
                    <a:pt x="12" y="53"/>
                  </a:lnTo>
                  <a:lnTo>
                    <a:pt x="0" y="53"/>
                  </a:lnTo>
                  <a:lnTo>
                    <a:pt x="0" y="74"/>
                  </a:lnTo>
                  <a:lnTo>
                    <a:pt x="12" y="94"/>
                  </a:lnTo>
                  <a:lnTo>
                    <a:pt x="12" y="114"/>
                  </a:lnTo>
                  <a:lnTo>
                    <a:pt x="71" y="128"/>
                  </a:lnTo>
                </a:path>
              </a:pathLst>
            </a:custGeom>
            <a:solidFill>
              <a:srgbClr val="FFFFFF"/>
            </a:solidFill>
            <a:ln w="9525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35" name="Freeform 109"/>
            <p:cNvSpPr>
              <a:spLocks/>
            </p:cNvSpPr>
            <p:nvPr/>
          </p:nvSpPr>
          <p:spPr bwMode="auto">
            <a:xfrm>
              <a:off x="4277" y="1933"/>
              <a:ext cx="152" cy="177"/>
            </a:xfrm>
            <a:custGeom>
              <a:avLst/>
              <a:gdLst>
                <a:gd name="T0" fmla="*/ 20293 w 111"/>
                <a:gd name="T1" fmla="*/ 38059 h 129"/>
                <a:gd name="T2" fmla="*/ 31628 w 111"/>
                <a:gd name="T3" fmla="*/ 15765 h 129"/>
                <a:gd name="T4" fmla="*/ 25652 w 111"/>
                <a:gd name="T5" fmla="*/ 9831 h 129"/>
                <a:gd name="T6" fmla="*/ 14571 w 111"/>
                <a:gd name="T7" fmla="*/ 0 h 129"/>
                <a:gd name="T8" fmla="*/ 9139 w 111"/>
                <a:gd name="T9" fmla="*/ 0 h 129"/>
                <a:gd name="T10" fmla="*/ 9139 w 111"/>
                <a:gd name="T11" fmla="*/ 9831 h 129"/>
                <a:gd name="T12" fmla="*/ 3341 w 111"/>
                <a:gd name="T13" fmla="*/ 15765 h 129"/>
                <a:gd name="T14" fmla="*/ 0 w 111"/>
                <a:gd name="T15" fmla="*/ 15765 h 129"/>
                <a:gd name="T16" fmla="*/ 0 w 111"/>
                <a:gd name="T17" fmla="*/ 22044 h 129"/>
                <a:gd name="T18" fmla="*/ 3341 w 111"/>
                <a:gd name="T19" fmla="*/ 27900 h 129"/>
                <a:gd name="T20" fmla="*/ 3341 w 111"/>
                <a:gd name="T21" fmla="*/ 33764 h 129"/>
                <a:gd name="T22" fmla="*/ 20293 w 111"/>
                <a:gd name="T23" fmla="*/ 38059 h 12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11"/>
                <a:gd name="T37" fmla="*/ 0 h 129"/>
                <a:gd name="T38" fmla="*/ 111 w 111"/>
                <a:gd name="T39" fmla="*/ 129 h 12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11" h="129">
                  <a:moveTo>
                    <a:pt x="71" y="128"/>
                  </a:moveTo>
                  <a:lnTo>
                    <a:pt x="110" y="53"/>
                  </a:lnTo>
                  <a:lnTo>
                    <a:pt x="90" y="33"/>
                  </a:lnTo>
                  <a:lnTo>
                    <a:pt x="51" y="0"/>
                  </a:lnTo>
                  <a:lnTo>
                    <a:pt x="32" y="0"/>
                  </a:lnTo>
                  <a:lnTo>
                    <a:pt x="32" y="33"/>
                  </a:lnTo>
                  <a:lnTo>
                    <a:pt x="12" y="53"/>
                  </a:lnTo>
                  <a:lnTo>
                    <a:pt x="0" y="53"/>
                  </a:lnTo>
                  <a:lnTo>
                    <a:pt x="0" y="74"/>
                  </a:lnTo>
                  <a:lnTo>
                    <a:pt x="12" y="94"/>
                  </a:lnTo>
                  <a:lnTo>
                    <a:pt x="12" y="114"/>
                  </a:lnTo>
                  <a:lnTo>
                    <a:pt x="71" y="128"/>
                  </a:lnTo>
                </a:path>
              </a:pathLst>
            </a:custGeom>
            <a:noFill/>
            <a:ln w="12700" cap="rnd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6" name="Freeform 110"/>
            <p:cNvSpPr>
              <a:spLocks/>
            </p:cNvSpPr>
            <p:nvPr/>
          </p:nvSpPr>
          <p:spPr bwMode="auto">
            <a:xfrm>
              <a:off x="4295" y="1851"/>
              <a:ext cx="257" cy="157"/>
            </a:xfrm>
            <a:custGeom>
              <a:avLst/>
              <a:gdLst>
                <a:gd name="T0" fmla="*/ 26654 w 188"/>
                <a:gd name="T1" fmla="*/ 31025 h 115"/>
                <a:gd name="T2" fmla="*/ 35560 w 188"/>
                <a:gd name="T3" fmla="*/ 25175 h 115"/>
                <a:gd name="T4" fmla="*/ 40982 w 188"/>
                <a:gd name="T5" fmla="*/ 16284 h 115"/>
                <a:gd name="T6" fmla="*/ 52012 w 188"/>
                <a:gd name="T7" fmla="*/ 0 h 115"/>
                <a:gd name="T8" fmla="*/ 35560 w 188"/>
                <a:gd name="T9" fmla="*/ 0 h 115"/>
                <a:gd name="T10" fmla="*/ 30305 w 188"/>
                <a:gd name="T11" fmla="*/ 5491 h 115"/>
                <a:gd name="T12" fmla="*/ 26654 w 188"/>
                <a:gd name="T13" fmla="*/ 5491 h 115"/>
                <a:gd name="T14" fmla="*/ 16042 w 188"/>
                <a:gd name="T15" fmla="*/ 0 h 115"/>
                <a:gd name="T16" fmla="*/ 5351 w 188"/>
                <a:gd name="T17" fmla="*/ 0 h 115"/>
                <a:gd name="T18" fmla="*/ 0 w 188"/>
                <a:gd name="T19" fmla="*/ 5491 h 115"/>
                <a:gd name="T20" fmla="*/ 5351 w 188"/>
                <a:gd name="T21" fmla="*/ 16284 h 115"/>
                <a:gd name="T22" fmla="*/ 10600 w 188"/>
                <a:gd name="T23" fmla="*/ 16284 h 115"/>
                <a:gd name="T24" fmla="*/ 21438 w 188"/>
                <a:gd name="T25" fmla="*/ 25175 h 115"/>
                <a:gd name="T26" fmla="*/ 26654 w 188"/>
                <a:gd name="T27" fmla="*/ 31025 h 11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88"/>
                <a:gd name="T43" fmla="*/ 0 h 115"/>
                <a:gd name="T44" fmla="*/ 188 w 188"/>
                <a:gd name="T45" fmla="*/ 115 h 11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88" h="115">
                  <a:moveTo>
                    <a:pt x="96" y="114"/>
                  </a:moveTo>
                  <a:lnTo>
                    <a:pt x="128" y="93"/>
                  </a:lnTo>
                  <a:lnTo>
                    <a:pt x="148" y="59"/>
                  </a:lnTo>
                  <a:lnTo>
                    <a:pt x="187" y="0"/>
                  </a:lnTo>
                  <a:lnTo>
                    <a:pt x="128" y="0"/>
                  </a:lnTo>
                  <a:lnTo>
                    <a:pt x="109" y="20"/>
                  </a:lnTo>
                  <a:lnTo>
                    <a:pt x="96" y="20"/>
                  </a:lnTo>
                  <a:lnTo>
                    <a:pt x="58" y="0"/>
                  </a:lnTo>
                  <a:lnTo>
                    <a:pt x="19" y="0"/>
                  </a:lnTo>
                  <a:lnTo>
                    <a:pt x="0" y="20"/>
                  </a:lnTo>
                  <a:lnTo>
                    <a:pt x="19" y="59"/>
                  </a:lnTo>
                  <a:lnTo>
                    <a:pt x="38" y="59"/>
                  </a:lnTo>
                  <a:lnTo>
                    <a:pt x="77" y="93"/>
                  </a:lnTo>
                  <a:lnTo>
                    <a:pt x="96" y="114"/>
                  </a:lnTo>
                </a:path>
              </a:pathLst>
            </a:custGeom>
            <a:solidFill>
              <a:srgbClr val="FFFFFF"/>
            </a:solidFill>
            <a:ln w="9525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37" name="Freeform 111"/>
            <p:cNvSpPr>
              <a:spLocks/>
            </p:cNvSpPr>
            <p:nvPr/>
          </p:nvSpPr>
          <p:spPr bwMode="auto">
            <a:xfrm>
              <a:off x="4295" y="1851"/>
              <a:ext cx="257" cy="157"/>
            </a:xfrm>
            <a:custGeom>
              <a:avLst/>
              <a:gdLst>
                <a:gd name="T0" fmla="*/ 26654 w 188"/>
                <a:gd name="T1" fmla="*/ 31025 h 115"/>
                <a:gd name="T2" fmla="*/ 35560 w 188"/>
                <a:gd name="T3" fmla="*/ 25175 h 115"/>
                <a:gd name="T4" fmla="*/ 40982 w 188"/>
                <a:gd name="T5" fmla="*/ 16284 h 115"/>
                <a:gd name="T6" fmla="*/ 52012 w 188"/>
                <a:gd name="T7" fmla="*/ 0 h 115"/>
                <a:gd name="T8" fmla="*/ 35560 w 188"/>
                <a:gd name="T9" fmla="*/ 0 h 115"/>
                <a:gd name="T10" fmla="*/ 30305 w 188"/>
                <a:gd name="T11" fmla="*/ 5491 h 115"/>
                <a:gd name="T12" fmla="*/ 26654 w 188"/>
                <a:gd name="T13" fmla="*/ 5491 h 115"/>
                <a:gd name="T14" fmla="*/ 16042 w 188"/>
                <a:gd name="T15" fmla="*/ 0 h 115"/>
                <a:gd name="T16" fmla="*/ 5351 w 188"/>
                <a:gd name="T17" fmla="*/ 0 h 115"/>
                <a:gd name="T18" fmla="*/ 0 w 188"/>
                <a:gd name="T19" fmla="*/ 5491 h 115"/>
                <a:gd name="T20" fmla="*/ 5351 w 188"/>
                <a:gd name="T21" fmla="*/ 16284 h 115"/>
                <a:gd name="T22" fmla="*/ 10600 w 188"/>
                <a:gd name="T23" fmla="*/ 16284 h 115"/>
                <a:gd name="T24" fmla="*/ 21438 w 188"/>
                <a:gd name="T25" fmla="*/ 25175 h 115"/>
                <a:gd name="T26" fmla="*/ 26654 w 188"/>
                <a:gd name="T27" fmla="*/ 31025 h 11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88"/>
                <a:gd name="T43" fmla="*/ 0 h 115"/>
                <a:gd name="T44" fmla="*/ 188 w 188"/>
                <a:gd name="T45" fmla="*/ 115 h 11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88" h="115">
                  <a:moveTo>
                    <a:pt x="96" y="114"/>
                  </a:moveTo>
                  <a:lnTo>
                    <a:pt x="128" y="93"/>
                  </a:lnTo>
                  <a:lnTo>
                    <a:pt x="148" y="59"/>
                  </a:lnTo>
                  <a:lnTo>
                    <a:pt x="187" y="0"/>
                  </a:lnTo>
                  <a:lnTo>
                    <a:pt x="128" y="0"/>
                  </a:lnTo>
                  <a:lnTo>
                    <a:pt x="109" y="20"/>
                  </a:lnTo>
                  <a:lnTo>
                    <a:pt x="96" y="20"/>
                  </a:lnTo>
                  <a:lnTo>
                    <a:pt x="58" y="0"/>
                  </a:lnTo>
                  <a:lnTo>
                    <a:pt x="19" y="0"/>
                  </a:lnTo>
                  <a:lnTo>
                    <a:pt x="0" y="20"/>
                  </a:lnTo>
                  <a:lnTo>
                    <a:pt x="19" y="59"/>
                  </a:lnTo>
                  <a:lnTo>
                    <a:pt x="38" y="59"/>
                  </a:lnTo>
                  <a:lnTo>
                    <a:pt x="77" y="93"/>
                  </a:lnTo>
                  <a:lnTo>
                    <a:pt x="96" y="114"/>
                  </a:lnTo>
                </a:path>
              </a:pathLst>
            </a:custGeom>
            <a:noFill/>
            <a:ln w="12700" cap="rnd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8" name="Freeform 112"/>
            <p:cNvSpPr>
              <a:spLocks/>
            </p:cNvSpPr>
            <p:nvPr/>
          </p:nvSpPr>
          <p:spPr bwMode="auto">
            <a:xfrm>
              <a:off x="4049" y="1694"/>
              <a:ext cx="529" cy="186"/>
            </a:xfrm>
            <a:custGeom>
              <a:avLst/>
              <a:gdLst>
                <a:gd name="T0" fmla="*/ 107260 w 387"/>
                <a:gd name="T1" fmla="*/ 0 h 136"/>
                <a:gd name="T2" fmla="*/ 101572 w 387"/>
                <a:gd name="T3" fmla="*/ 0 h 136"/>
                <a:gd name="T4" fmla="*/ 90954 w 387"/>
                <a:gd name="T5" fmla="*/ 11321 h 136"/>
                <a:gd name="T6" fmla="*/ 80236 w 387"/>
                <a:gd name="T7" fmla="*/ 11321 h 136"/>
                <a:gd name="T8" fmla="*/ 76526 w 387"/>
                <a:gd name="T9" fmla="*/ 11321 h 136"/>
                <a:gd name="T10" fmla="*/ 71326 w 387"/>
                <a:gd name="T11" fmla="*/ 16750 h 136"/>
                <a:gd name="T12" fmla="*/ 60410 w 387"/>
                <a:gd name="T13" fmla="*/ 16750 h 136"/>
                <a:gd name="T14" fmla="*/ 65995 w 387"/>
                <a:gd name="T15" fmla="*/ 5606 h 136"/>
                <a:gd name="T16" fmla="*/ 60410 w 387"/>
                <a:gd name="T17" fmla="*/ 5606 h 136"/>
                <a:gd name="T18" fmla="*/ 49827 w 387"/>
                <a:gd name="T19" fmla="*/ 11321 h 136"/>
                <a:gd name="T20" fmla="*/ 46300 w 387"/>
                <a:gd name="T21" fmla="*/ 16750 h 136"/>
                <a:gd name="T22" fmla="*/ 30288 w 387"/>
                <a:gd name="T23" fmla="*/ 11321 h 136"/>
                <a:gd name="T24" fmla="*/ 24941 w 387"/>
                <a:gd name="T25" fmla="*/ 11321 h 136"/>
                <a:gd name="T26" fmla="*/ 19492 w 387"/>
                <a:gd name="T27" fmla="*/ 5606 h 136"/>
                <a:gd name="T28" fmla="*/ 10596 w 387"/>
                <a:gd name="T29" fmla="*/ 5606 h 136"/>
                <a:gd name="T30" fmla="*/ 5347 w 387"/>
                <a:gd name="T31" fmla="*/ 11321 h 136"/>
                <a:gd name="T32" fmla="*/ 5347 w 387"/>
                <a:gd name="T33" fmla="*/ 20686 h 136"/>
                <a:gd name="T34" fmla="*/ 0 w 387"/>
                <a:gd name="T35" fmla="*/ 26411 h 136"/>
                <a:gd name="T36" fmla="*/ 5347 w 387"/>
                <a:gd name="T37" fmla="*/ 31869 h 136"/>
                <a:gd name="T38" fmla="*/ 5347 w 387"/>
                <a:gd name="T39" fmla="*/ 37882 h 136"/>
                <a:gd name="T40" fmla="*/ 15878 w 387"/>
                <a:gd name="T41" fmla="*/ 37882 h 136"/>
                <a:gd name="T42" fmla="*/ 24941 w 387"/>
                <a:gd name="T43" fmla="*/ 26411 h 136"/>
                <a:gd name="T44" fmla="*/ 46300 w 387"/>
                <a:gd name="T45" fmla="*/ 31869 h 136"/>
                <a:gd name="T46" fmla="*/ 46300 w 387"/>
                <a:gd name="T47" fmla="*/ 37882 h 136"/>
                <a:gd name="T48" fmla="*/ 49827 w 387"/>
                <a:gd name="T49" fmla="*/ 37882 h 136"/>
                <a:gd name="T50" fmla="*/ 55206 w 387"/>
                <a:gd name="T51" fmla="*/ 31869 h 136"/>
                <a:gd name="T52" fmla="*/ 65995 w 387"/>
                <a:gd name="T53" fmla="*/ 31869 h 136"/>
                <a:gd name="T54" fmla="*/ 76526 w 387"/>
                <a:gd name="T55" fmla="*/ 37882 h 136"/>
                <a:gd name="T56" fmla="*/ 80236 w 387"/>
                <a:gd name="T57" fmla="*/ 37882 h 136"/>
                <a:gd name="T58" fmla="*/ 85375 w 387"/>
                <a:gd name="T59" fmla="*/ 31869 h 136"/>
                <a:gd name="T60" fmla="*/ 101572 w 387"/>
                <a:gd name="T61" fmla="*/ 31869 h 136"/>
                <a:gd name="T62" fmla="*/ 107260 w 387"/>
                <a:gd name="T63" fmla="*/ 16750 h 136"/>
                <a:gd name="T64" fmla="*/ 107260 w 387"/>
                <a:gd name="T65" fmla="*/ 0 h 1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87"/>
                <a:gd name="T100" fmla="*/ 0 h 136"/>
                <a:gd name="T101" fmla="*/ 387 w 387"/>
                <a:gd name="T102" fmla="*/ 136 h 1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87" h="136">
                  <a:moveTo>
                    <a:pt x="386" y="0"/>
                  </a:moveTo>
                  <a:lnTo>
                    <a:pt x="366" y="0"/>
                  </a:lnTo>
                  <a:lnTo>
                    <a:pt x="328" y="40"/>
                  </a:lnTo>
                  <a:lnTo>
                    <a:pt x="289" y="40"/>
                  </a:lnTo>
                  <a:lnTo>
                    <a:pt x="276" y="40"/>
                  </a:lnTo>
                  <a:lnTo>
                    <a:pt x="257" y="60"/>
                  </a:lnTo>
                  <a:lnTo>
                    <a:pt x="218" y="60"/>
                  </a:lnTo>
                  <a:lnTo>
                    <a:pt x="238" y="20"/>
                  </a:lnTo>
                  <a:lnTo>
                    <a:pt x="218" y="20"/>
                  </a:lnTo>
                  <a:lnTo>
                    <a:pt x="180" y="40"/>
                  </a:lnTo>
                  <a:lnTo>
                    <a:pt x="167" y="60"/>
                  </a:lnTo>
                  <a:lnTo>
                    <a:pt x="109" y="40"/>
                  </a:lnTo>
                  <a:lnTo>
                    <a:pt x="90" y="40"/>
                  </a:lnTo>
                  <a:lnTo>
                    <a:pt x="70" y="20"/>
                  </a:lnTo>
                  <a:lnTo>
                    <a:pt x="38" y="20"/>
                  </a:lnTo>
                  <a:lnTo>
                    <a:pt x="19" y="40"/>
                  </a:lnTo>
                  <a:lnTo>
                    <a:pt x="19" y="74"/>
                  </a:lnTo>
                  <a:lnTo>
                    <a:pt x="0" y="94"/>
                  </a:lnTo>
                  <a:lnTo>
                    <a:pt x="19" y="114"/>
                  </a:lnTo>
                  <a:lnTo>
                    <a:pt x="19" y="135"/>
                  </a:lnTo>
                  <a:lnTo>
                    <a:pt x="57" y="135"/>
                  </a:lnTo>
                  <a:lnTo>
                    <a:pt x="90" y="94"/>
                  </a:lnTo>
                  <a:lnTo>
                    <a:pt x="167" y="114"/>
                  </a:lnTo>
                  <a:lnTo>
                    <a:pt x="167" y="135"/>
                  </a:lnTo>
                  <a:lnTo>
                    <a:pt x="180" y="135"/>
                  </a:lnTo>
                  <a:lnTo>
                    <a:pt x="199" y="114"/>
                  </a:lnTo>
                  <a:lnTo>
                    <a:pt x="238" y="114"/>
                  </a:lnTo>
                  <a:lnTo>
                    <a:pt x="276" y="135"/>
                  </a:lnTo>
                  <a:lnTo>
                    <a:pt x="289" y="135"/>
                  </a:lnTo>
                  <a:lnTo>
                    <a:pt x="308" y="114"/>
                  </a:lnTo>
                  <a:lnTo>
                    <a:pt x="366" y="114"/>
                  </a:lnTo>
                  <a:lnTo>
                    <a:pt x="386" y="60"/>
                  </a:lnTo>
                  <a:lnTo>
                    <a:pt x="386" y="0"/>
                  </a:lnTo>
                </a:path>
              </a:pathLst>
            </a:custGeom>
            <a:solidFill>
              <a:srgbClr val="FFFFFF"/>
            </a:solidFill>
            <a:ln w="9525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39" name="Freeform 113"/>
            <p:cNvSpPr>
              <a:spLocks/>
            </p:cNvSpPr>
            <p:nvPr/>
          </p:nvSpPr>
          <p:spPr bwMode="auto">
            <a:xfrm>
              <a:off x="4049" y="1694"/>
              <a:ext cx="529" cy="186"/>
            </a:xfrm>
            <a:custGeom>
              <a:avLst/>
              <a:gdLst>
                <a:gd name="T0" fmla="*/ 107260 w 387"/>
                <a:gd name="T1" fmla="*/ 0 h 136"/>
                <a:gd name="T2" fmla="*/ 101572 w 387"/>
                <a:gd name="T3" fmla="*/ 0 h 136"/>
                <a:gd name="T4" fmla="*/ 90954 w 387"/>
                <a:gd name="T5" fmla="*/ 11321 h 136"/>
                <a:gd name="T6" fmla="*/ 80236 w 387"/>
                <a:gd name="T7" fmla="*/ 11321 h 136"/>
                <a:gd name="T8" fmla="*/ 76526 w 387"/>
                <a:gd name="T9" fmla="*/ 11321 h 136"/>
                <a:gd name="T10" fmla="*/ 71326 w 387"/>
                <a:gd name="T11" fmla="*/ 16750 h 136"/>
                <a:gd name="T12" fmla="*/ 60410 w 387"/>
                <a:gd name="T13" fmla="*/ 16750 h 136"/>
                <a:gd name="T14" fmla="*/ 65995 w 387"/>
                <a:gd name="T15" fmla="*/ 5606 h 136"/>
                <a:gd name="T16" fmla="*/ 60410 w 387"/>
                <a:gd name="T17" fmla="*/ 5606 h 136"/>
                <a:gd name="T18" fmla="*/ 49827 w 387"/>
                <a:gd name="T19" fmla="*/ 11321 h 136"/>
                <a:gd name="T20" fmla="*/ 46300 w 387"/>
                <a:gd name="T21" fmla="*/ 16750 h 136"/>
                <a:gd name="T22" fmla="*/ 30288 w 387"/>
                <a:gd name="T23" fmla="*/ 11321 h 136"/>
                <a:gd name="T24" fmla="*/ 24941 w 387"/>
                <a:gd name="T25" fmla="*/ 11321 h 136"/>
                <a:gd name="T26" fmla="*/ 19492 w 387"/>
                <a:gd name="T27" fmla="*/ 5606 h 136"/>
                <a:gd name="T28" fmla="*/ 10596 w 387"/>
                <a:gd name="T29" fmla="*/ 5606 h 136"/>
                <a:gd name="T30" fmla="*/ 5347 w 387"/>
                <a:gd name="T31" fmla="*/ 11321 h 136"/>
                <a:gd name="T32" fmla="*/ 5347 w 387"/>
                <a:gd name="T33" fmla="*/ 20686 h 136"/>
                <a:gd name="T34" fmla="*/ 0 w 387"/>
                <a:gd name="T35" fmla="*/ 26411 h 136"/>
                <a:gd name="T36" fmla="*/ 5347 w 387"/>
                <a:gd name="T37" fmla="*/ 31869 h 136"/>
                <a:gd name="T38" fmla="*/ 5347 w 387"/>
                <a:gd name="T39" fmla="*/ 37882 h 136"/>
                <a:gd name="T40" fmla="*/ 15878 w 387"/>
                <a:gd name="T41" fmla="*/ 37882 h 136"/>
                <a:gd name="T42" fmla="*/ 24941 w 387"/>
                <a:gd name="T43" fmla="*/ 26411 h 136"/>
                <a:gd name="T44" fmla="*/ 46300 w 387"/>
                <a:gd name="T45" fmla="*/ 31869 h 136"/>
                <a:gd name="T46" fmla="*/ 46300 w 387"/>
                <a:gd name="T47" fmla="*/ 37882 h 136"/>
                <a:gd name="T48" fmla="*/ 49827 w 387"/>
                <a:gd name="T49" fmla="*/ 37882 h 136"/>
                <a:gd name="T50" fmla="*/ 55206 w 387"/>
                <a:gd name="T51" fmla="*/ 31869 h 136"/>
                <a:gd name="T52" fmla="*/ 65995 w 387"/>
                <a:gd name="T53" fmla="*/ 31869 h 136"/>
                <a:gd name="T54" fmla="*/ 76526 w 387"/>
                <a:gd name="T55" fmla="*/ 37882 h 136"/>
                <a:gd name="T56" fmla="*/ 80236 w 387"/>
                <a:gd name="T57" fmla="*/ 37882 h 136"/>
                <a:gd name="T58" fmla="*/ 85375 w 387"/>
                <a:gd name="T59" fmla="*/ 31869 h 136"/>
                <a:gd name="T60" fmla="*/ 101572 w 387"/>
                <a:gd name="T61" fmla="*/ 31869 h 136"/>
                <a:gd name="T62" fmla="*/ 107260 w 387"/>
                <a:gd name="T63" fmla="*/ 16750 h 136"/>
                <a:gd name="T64" fmla="*/ 107260 w 387"/>
                <a:gd name="T65" fmla="*/ 0 h 1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87"/>
                <a:gd name="T100" fmla="*/ 0 h 136"/>
                <a:gd name="T101" fmla="*/ 387 w 387"/>
                <a:gd name="T102" fmla="*/ 136 h 1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87" h="136">
                  <a:moveTo>
                    <a:pt x="386" y="0"/>
                  </a:moveTo>
                  <a:lnTo>
                    <a:pt x="366" y="0"/>
                  </a:lnTo>
                  <a:lnTo>
                    <a:pt x="328" y="40"/>
                  </a:lnTo>
                  <a:lnTo>
                    <a:pt x="289" y="40"/>
                  </a:lnTo>
                  <a:lnTo>
                    <a:pt x="276" y="40"/>
                  </a:lnTo>
                  <a:lnTo>
                    <a:pt x="257" y="60"/>
                  </a:lnTo>
                  <a:lnTo>
                    <a:pt x="218" y="60"/>
                  </a:lnTo>
                  <a:lnTo>
                    <a:pt x="238" y="20"/>
                  </a:lnTo>
                  <a:lnTo>
                    <a:pt x="218" y="20"/>
                  </a:lnTo>
                  <a:lnTo>
                    <a:pt x="180" y="40"/>
                  </a:lnTo>
                  <a:lnTo>
                    <a:pt x="167" y="60"/>
                  </a:lnTo>
                  <a:lnTo>
                    <a:pt x="109" y="40"/>
                  </a:lnTo>
                  <a:lnTo>
                    <a:pt x="90" y="40"/>
                  </a:lnTo>
                  <a:lnTo>
                    <a:pt x="70" y="20"/>
                  </a:lnTo>
                  <a:lnTo>
                    <a:pt x="38" y="20"/>
                  </a:lnTo>
                  <a:lnTo>
                    <a:pt x="19" y="40"/>
                  </a:lnTo>
                  <a:lnTo>
                    <a:pt x="19" y="74"/>
                  </a:lnTo>
                  <a:lnTo>
                    <a:pt x="0" y="94"/>
                  </a:lnTo>
                  <a:lnTo>
                    <a:pt x="19" y="114"/>
                  </a:lnTo>
                  <a:lnTo>
                    <a:pt x="19" y="135"/>
                  </a:lnTo>
                  <a:lnTo>
                    <a:pt x="57" y="135"/>
                  </a:lnTo>
                  <a:lnTo>
                    <a:pt x="90" y="94"/>
                  </a:lnTo>
                  <a:lnTo>
                    <a:pt x="167" y="114"/>
                  </a:lnTo>
                  <a:lnTo>
                    <a:pt x="167" y="135"/>
                  </a:lnTo>
                  <a:lnTo>
                    <a:pt x="180" y="135"/>
                  </a:lnTo>
                  <a:lnTo>
                    <a:pt x="199" y="114"/>
                  </a:lnTo>
                  <a:lnTo>
                    <a:pt x="238" y="114"/>
                  </a:lnTo>
                  <a:lnTo>
                    <a:pt x="276" y="135"/>
                  </a:lnTo>
                  <a:lnTo>
                    <a:pt x="289" y="135"/>
                  </a:lnTo>
                  <a:lnTo>
                    <a:pt x="308" y="114"/>
                  </a:lnTo>
                  <a:lnTo>
                    <a:pt x="366" y="114"/>
                  </a:lnTo>
                  <a:lnTo>
                    <a:pt x="386" y="60"/>
                  </a:lnTo>
                  <a:lnTo>
                    <a:pt x="386" y="0"/>
                  </a:lnTo>
                </a:path>
              </a:pathLst>
            </a:custGeom>
            <a:solidFill>
              <a:srgbClr val="FF0000">
                <a:alpha val="30196"/>
              </a:srgbClr>
            </a:solidFill>
            <a:ln w="1270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40" name="Freeform 114"/>
            <p:cNvSpPr>
              <a:spLocks/>
            </p:cNvSpPr>
            <p:nvPr/>
          </p:nvSpPr>
          <p:spPr bwMode="auto">
            <a:xfrm>
              <a:off x="4200" y="1593"/>
              <a:ext cx="378" cy="186"/>
            </a:xfrm>
            <a:custGeom>
              <a:avLst/>
              <a:gdLst>
                <a:gd name="T0" fmla="*/ 74315 w 277"/>
                <a:gd name="T1" fmla="*/ 20686 h 136"/>
                <a:gd name="T2" fmla="*/ 68838 w 277"/>
                <a:gd name="T3" fmla="*/ 9290 h 136"/>
                <a:gd name="T4" fmla="*/ 53198 w 277"/>
                <a:gd name="T5" fmla="*/ 9290 h 136"/>
                <a:gd name="T6" fmla="*/ 48123 w 277"/>
                <a:gd name="T7" fmla="*/ 5606 h 136"/>
                <a:gd name="T8" fmla="*/ 44814 w 277"/>
                <a:gd name="T9" fmla="*/ 5606 h 136"/>
                <a:gd name="T10" fmla="*/ 44814 w 277"/>
                <a:gd name="T11" fmla="*/ 9290 h 136"/>
                <a:gd name="T12" fmla="*/ 44814 w 277"/>
                <a:gd name="T13" fmla="*/ 15125 h 136"/>
                <a:gd name="T14" fmla="*/ 23880 w 277"/>
                <a:gd name="T15" fmla="*/ 15125 h 136"/>
                <a:gd name="T16" fmla="*/ 34533 w 277"/>
                <a:gd name="T17" fmla="*/ 5606 h 136"/>
                <a:gd name="T18" fmla="*/ 29357 w 277"/>
                <a:gd name="T19" fmla="*/ 0 h 136"/>
                <a:gd name="T20" fmla="*/ 23880 w 277"/>
                <a:gd name="T21" fmla="*/ 5606 h 136"/>
                <a:gd name="T22" fmla="*/ 15341 w 277"/>
                <a:gd name="T23" fmla="*/ 9290 h 136"/>
                <a:gd name="T24" fmla="*/ 10269 w 277"/>
                <a:gd name="T25" fmla="*/ 9290 h 136"/>
                <a:gd name="T26" fmla="*/ 5123 w 277"/>
                <a:gd name="T27" fmla="*/ 26411 h 136"/>
                <a:gd name="T28" fmla="*/ 0 w 277"/>
                <a:gd name="T29" fmla="*/ 31869 h 136"/>
                <a:gd name="T30" fmla="*/ 15341 w 277"/>
                <a:gd name="T31" fmla="*/ 37882 h 136"/>
                <a:gd name="T32" fmla="*/ 18937 w 277"/>
                <a:gd name="T33" fmla="*/ 31869 h 136"/>
                <a:gd name="T34" fmla="*/ 29357 w 277"/>
                <a:gd name="T35" fmla="*/ 26411 h 136"/>
                <a:gd name="T36" fmla="*/ 34533 w 277"/>
                <a:gd name="T37" fmla="*/ 26411 h 136"/>
                <a:gd name="T38" fmla="*/ 29357 w 277"/>
                <a:gd name="T39" fmla="*/ 37882 h 136"/>
                <a:gd name="T40" fmla="*/ 39612 w 277"/>
                <a:gd name="T41" fmla="*/ 37882 h 136"/>
                <a:gd name="T42" fmla="*/ 44814 w 277"/>
                <a:gd name="T43" fmla="*/ 31869 h 136"/>
                <a:gd name="T44" fmla="*/ 58646 w 277"/>
                <a:gd name="T45" fmla="*/ 31869 h 136"/>
                <a:gd name="T46" fmla="*/ 68838 w 277"/>
                <a:gd name="T47" fmla="*/ 20686 h 136"/>
                <a:gd name="T48" fmla="*/ 74315 w 277"/>
                <a:gd name="T49" fmla="*/ 20686 h 1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277"/>
                <a:gd name="T76" fmla="*/ 0 h 136"/>
                <a:gd name="T77" fmla="*/ 277 w 277"/>
                <a:gd name="T78" fmla="*/ 136 h 1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277" h="136">
                  <a:moveTo>
                    <a:pt x="276" y="74"/>
                  </a:moveTo>
                  <a:lnTo>
                    <a:pt x="256" y="33"/>
                  </a:lnTo>
                  <a:lnTo>
                    <a:pt x="198" y="33"/>
                  </a:lnTo>
                  <a:lnTo>
                    <a:pt x="179" y="20"/>
                  </a:lnTo>
                  <a:lnTo>
                    <a:pt x="166" y="20"/>
                  </a:lnTo>
                  <a:lnTo>
                    <a:pt x="166" y="33"/>
                  </a:lnTo>
                  <a:lnTo>
                    <a:pt x="166" y="54"/>
                  </a:lnTo>
                  <a:lnTo>
                    <a:pt x="89" y="54"/>
                  </a:lnTo>
                  <a:lnTo>
                    <a:pt x="128" y="20"/>
                  </a:lnTo>
                  <a:lnTo>
                    <a:pt x="109" y="0"/>
                  </a:lnTo>
                  <a:lnTo>
                    <a:pt x="89" y="20"/>
                  </a:lnTo>
                  <a:lnTo>
                    <a:pt x="57" y="33"/>
                  </a:lnTo>
                  <a:lnTo>
                    <a:pt x="38" y="33"/>
                  </a:lnTo>
                  <a:lnTo>
                    <a:pt x="19" y="94"/>
                  </a:lnTo>
                  <a:lnTo>
                    <a:pt x="0" y="114"/>
                  </a:lnTo>
                  <a:lnTo>
                    <a:pt x="57" y="135"/>
                  </a:lnTo>
                  <a:lnTo>
                    <a:pt x="70" y="114"/>
                  </a:lnTo>
                  <a:lnTo>
                    <a:pt x="109" y="94"/>
                  </a:lnTo>
                  <a:lnTo>
                    <a:pt x="128" y="94"/>
                  </a:lnTo>
                  <a:lnTo>
                    <a:pt x="109" y="135"/>
                  </a:lnTo>
                  <a:lnTo>
                    <a:pt x="147" y="135"/>
                  </a:lnTo>
                  <a:lnTo>
                    <a:pt x="166" y="114"/>
                  </a:lnTo>
                  <a:lnTo>
                    <a:pt x="218" y="114"/>
                  </a:lnTo>
                  <a:lnTo>
                    <a:pt x="256" y="74"/>
                  </a:lnTo>
                  <a:lnTo>
                    <a:pt x="276" y="74"/>
                  </a:lnTo>
                </a:path>
              </a:pathLst>
            </a:custGeom>
            <a:solidFill>
              <a:srgbClr val="FF0000">
                <a:alpha val="30196"/>
              </a:srgbClr>
            </a:solidFill>
            <a:ln w="9525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41" name="Freeform 115"/>
            <p:cNvSpPr>
              <a:spLocks/>
            </p:cNvSpPr>
            <p:nvPr/>
          </p:nvSpPr>
          <p:spPr bwMode="auto">
            <a:xfrm>
              <a:off x="4200" y="1593"/>
              <a:ext cx="378" cy="186"/>
            </a:xfrm>
            <a:custGeom>
              <a:avLst/>
              <a:gdLst>
                <a:gd name="T0" fmla="*/ 74315 w 277"/>
                <a:gd name="T1" fmla="*/ 20686 h 136"/>
                <a:gd name="T2" fmla="*/ 68838 w 277"/>
                <a:gd name="T3" fmla="*/ 9290 h 136"/>
                <a:gd name="T4" fmla="*/ 53198 w 277"/>
                <a:gd name="T5" fmla="*/ 9290 h 136"/>
                <a:gd name="T6" fmla="*/ 48123 w 277"/>
                <a:gd name="T7" fmla="*/ 5606 h 136"/>
                <a:gd name="T8" fmla="*/ 44814 w 277"/>
                <a:gd name="T9" fmla="*/ 5606 h 136"/>
                <a:gd name="T10" fmla="*/ 44814 w 277"/>
                <a:gd name="T11" fmla="*/ 9290 h 136"/>
                <a:gd name="T12" fmla="*/ 44814 w 277"/>
                <a:gd name="T13" fmla="*/ 15125 h 136"/>
                <a:gd name="T14" fmla="*/ 23880 w 277"/>
                <a:gd name="T15" fmla="*/ 15125 h 136"/>
                <a:gd name="T16" fmla="*/ 34533 w 277"/>
                <a:gd name="T17" fmla="*/ 5606 h 136"/>
                <a:gd name="T18" fmla="*/ 29357 w 277"/>
                <a:gd name="T19" fmla="*/ 0 h 136"/>
                <a:gd name="T20" fmla="*/ 23880 w 277"/>
                <a:gd name="T21" fmla="*/ 5606 h 136"/>
                <a:gd name="T22" fmla="*/ 15341 w 277"/>
                <a:gd name="T23" fmla="*/ 9290 h 136"/>
                <a:gd name="T24" fmla="*/ 10269 w 277"/>
                <a:gd name="T25" fmla="*/ 9290 h 136"/>
                <a:gd name="T26" fmla="*/ 5123 w 277"/>
                <a:gd name="T27" fmla="*/ 26411 h 136"/>
                <a:gd name="T28" fmla="*/ 0 w 277"/>
                <a:gd name="T29" fmla="*/ 31869 h 136"/>
                <a:gd name="T30" fmla="*/ 15341 w 277"/>
                <a:gd name="T31" fmla="*/ 37882 h 136"/>
                <a:gd name="T32" fmla="*/ 18937 w 277"/>
                <a:gd name="T33" fmla="*/ 31869 h 136"/>
                <a:gd name="T34" fmla="*/ 29357 w 277"/>
                <a:gd name="T35" fmla="*/ 26411 h 136"/>
                <a:gd name="T36" fmla="*/ 34533 w 277"/>
                <a:gd name="T37" fmla="*/ 26411 h 136"/>
                <a:gd name="T38" fmla="*/ 29357 w 277"/>
                <a:gd name="T39" fmla="*/ 37882 h 136"/>
                <a:gd name="T40" fmla="*/ 39612 w 277"/>
                <a:gd name="T41" fmla="*/ 37882 h 136"/>
                <a:gd name="T42" fmla="*/ 44814 w 277"/>
                <a:gd name="T43" fmla="*/ 31869 h 136"/>
                <a:gd name="T44" fmla="*/ 58646 w 277"/>
                <a:gd name="T45" fmla="*/ 31869 h 136"/>
                <a:gd name="T46" fmla="*/ 68838 w 277"/>
                <a:gd name="T47" fmla="*/ 20686 h 136"/>
                <a:gd name="T48" fmla="*/ 74315 w 277"/>
                <a:gd name="T49" fmla="*/ 20686 h 1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277"/>
                <a:gd name="T76" fmla="*/ 0 h 136"/>
                <a:gd name="T77" fmla="*/ 277 w 277"/>
                <a:gd name="T78" fmla="*/ 136 h 1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277" h="136">
                  <a:moveTo>
                    <a:pt x="276" y="74"/>
                  </a:moveTo>
                  <a:lnTo>
                    <a:pt x="256" y="33"/>
                  </a:lnTo>
                  <a:lnTo>
                    <a:pt x="198" y="33"/>
                  </a:lnTo>
                  <a:lnTo>
                    <a:pt x="179" y="20"/>
                  </a:lnTo>
                  <a:lnTo>
                    <a:pt x="166" y="20"/>
                  </a:lnTo>
                  <a:lnTo>
                    <a:pt x="166" y="33"/>
                  </a:lnTo>
                  <a:lnTo>
                    <a:pt x="166" y="54"/>
                  </a:lnTo>
                  <a:lnTo>
                    <a:pt x="89" y="54"/>
                  </a:lnTo>
                  <a:lnTo>
                    <a:pt x="128" y="20"/>
                  </a:lnTo>
                  <a:lnTo>
                    <a:pt x="109" y="0"/>
                  </a:lnTo>
                  <a:lnTo>
                    <a:pt x="89" y="20"/>
                  </a:lnTo>
                  <a:lnTo>
                    <a:pt x="57" y="33"/>
                  </a:lnTo>
                  <a:lnTo>
                    <a:pt x="38" y="33"/>
                  </a:lnTo>
                  <a:lnTo>
                    <a:pt x="19" y="94"/>
                  </a:lnTo>
                  <a:lnTo>
                    <a:pt x="0" y="114"/>
                  </a:lnTo>
                  <a:lnTo>
                    <a:pt x="57" y="135"/>
                  </a:lnTo>
                  <a:lnTo>
                    <a:pt x="70" y="114"/>
                  </a:lnTo>
                  <a:lnTo>
                    <a:pt x="109" y="94"/>
                  </a:lnTo>
                  <a:lnTo>
                    <a:pt x="128" y="94"/>
                  </a:lnTo>
                  <a:lnTo>
                    <a:pt x="109" y="135"/>
                  </a:lnTo>
                  <a:lnTo>
                    <a:pt x="147" y="135"/>
                  </a:lnTo>
                  <a:lnTo>
                    <a:pt x="166" y="114"/>
                  </a:lnTo>
                  <a:lnTo>
                    <a:pt x="218" y="114"/>
                  </a:lnTo>
                  <a:lnTo>
                    <a:pt x="256" y="74"/>
                  </a:lnTo>
                  <a:lnTo>
                    <a:pt x="276" y="74"/>
                  </a:lnTo>
                </a:path>
              </a:pathLst>
            </a:custGeom>
            <a:noFill/>
            <a:ln w="12700" cap="rnd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42" name="Freeform 116"/>
            <p:cNvSpPr>
              <a:spLocks/>
            </p:cNvSpPr>
            <p:nvPr/>
          </p:nvSpPr>
          <p:spPr bwMode="auto">
            <a:xfrm>
              <a:off x="4252" y="1482"/>
              <a:ext cx="300" cy="186"/>
            </a:xfrm>
            <a:custGeom>
              <a:avLst/>
              <a:gdLst>
                <a:gd name="T0" fmla="*/ 58282 w 220"/>
                <a:gd name="T1" fmla="*/ 31869 h 136"/>
                <a:gd name="T2" fmla="*/ 52996 w 220"/>
                <a:gd name="T3" fmla="*/ 11321 h 136"/>
                <a:gd name="T4" fmla="*/ 47618 w 220"/>
                <a:gd name="T5" fmla="*/ 5606 h 136"/>
                <a:gd name="T6" fmla="*/ 37418 w 220"/>
                <a:gd name="T7" fmla="*/ 5606 h 136"/>
                <a:gd name="T8" fmla="*/ 23980 w 220"/>
                <a:gd name="T9" fmla="*/ 0 h 136"/>
                <a:gd name="T10" fmla="*/ 18569 w 220"/>
                <a:gd name="T11" fmla="*/ 0 h 136"/>
                <a:gd name="T12" fmla="*/ 13617 w 220"/>
                <a:gd name="T13" fmla="*/ 5606 h 136"/>
                <a:gd name="T14" fmla="*/ 8647 w 220"/>
                <a:gd name="T15" fmla="*/ 16750 h 136"/>
                <a:gd name="T16" fmla="*/ 0 w 220"/>
                <a:gd name="T17" fmla="*/ 31869 h 136"/>
                <a:gd name="T18" fmla="*/ 5007 w 220"/>
                <a:gd name="T19" fmla="*/ 31869 h 136"/>
                <a:gd name="T20" fmla="*/ 13617 w 220"/>
                <a:gd name="T21" fmla="*/ 28291 h 136"/>
                <a:gd name="T22" fmla="*/ 18569 w 220"/>
                <a:gd name="T23" fmla="*/ 22733 h 136"/>
                <a:gd name="T24" fmla="*/ 23980 w 220"/>
                <a:gd name="T25" fmla="*/ 28291 h 136"/>
                <a:gd name="T26" fmla="*/ 13617 w 220"/>
                <a:gd name="T27" fmla="*/ 37882 h 136"/>
                <a:gd name="T28" fmla="*/ 34234 w 220"/>
                <a:gd name="T29" fmla="*/ 37882 h 136"/>
                <a:gd name="T30" fmla="*/ 34234 w 220"/>
                <a:gd name="T31" fmla="*/ 28291 h 136"/>
                <a:gd name="T32" fmla="*/ 37418 w 220"/>
                <a:gd name="T33" fmla="*/ 28291 h 136"/>
                <a:gd name="T34" fmla="*/ 42912 w 220"/>
                <a:gd name="T35" fmla="*/ 31869 h 136"/>
                <a:gd name="T36" fmla="*/ 58282 w 220"/>
                <a:gd name="T37" fmla="*/ 31869 h 1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20"/>
                <a:gd name="T58" fmla="*/ 0 h 136"/>
                <a:gd name="T59" fmla="*/ 220 w 220"/>
                <a:gd name="T60" fmla="*/ 136 h 1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20" h="136">
                  <a:moveTo>
                    <a:pt x="219" y="114"/>
                  </a:moveTo>
                  <a:lnTo>
                    <a:pt x="199" y="40"/>
                  </a:lnTo>
                  <a:lnTo>
                    <a:pt x="180" y="20"/>
                  </a:lnTo>
                  <a:lnTo>
                    <a:pt x="141" y="20"/>
                  </a:lnTo>
                  <a:lnTo>
                    <a:pt x="90" y="0"/>
                  </a:lnTo>
                  <a:lnTo>
                    <a:pt x="70" y="0"/>
                  </a:lnTo>
                  <a:lnTo>
                    <a:pt x="51" y="20"/>
                  </a:lnTo>
                  <a:lnTo>
                    <a:pt x="32" y="60"/>
                  </a:lnTo>
                  <a:lnTo>
                    <a:pt x="0" y="114"/>
                  </a:lnTo>
                  <a:lnTo>
                    <a:pt x="19" y="114"/>
                  </a:lnTo>
                  <a:lnTo>
                    <a:pt x="51" y="101"/>
                  </a:lnTo>
                  <a:lnTo>
                    <a:pt x="70" y="81"/>
                  </a:lnTo>
                  <a:lnTo>
                    <a:pt x="90" y="101"/>
                  </a:lnTo>
                  <a:lnTo>
                    <a:pt x="51" y="135"/>
                  </a:lnTo>
                  <a:lnTo>
                    <a:pt x="128" y="135"/>
                  </a:lnTo>
                  <a:lnTo>
                    <a:pt x="128" y="101"/>
                  </a:lnTo>
                  <a:lnTo>
                    <a:pt x="141" y="101"/>
                  </a:lnTo>
                  <a:lnTo>
                    <a:pt x="161" y="114"/>
                  </a:lnTo>
                  <a:lnTo>
                    <a:pt x="219" y="114"/>
                  </a:lnTo>
                </a:path>
              </a:pathLst>
            </a:custGeom>
            <a:solidFill>
              <a:srgbClr val="FFFFFF"/>
            </a:solidFill>
            <a:ln w="9525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43" name="Freeform 117"/>
            <p:cNvSpPr>
              <a:spLocks/>
            </p:cNvSpPr>
            <p:nvPr/>
          </p:nvSpPr>
          <p:spPr bwMode="auto">
            <a:xfrm>
              <a:off x="4252" y="1482"/>
              <a:ext cx="300" cy="186"/>
            </a:xfrm>
            <a:custGeom>
              <a:avLst/>
              <a:gdLst>
                <a:gd name="T0" fmla="*/ 58282 w 220"/>
                <a:gd name="T1" fmla="*/ 31869 h 136"/>
                <a:gd name="T2" fmla="*/ 52996 w 220"/>
                <a:gd name="T3" fmla="*/ 11321 h 136"/>
                <a:gd name="T4" fmla="*/ 47618 w 220"/>
                <a:gd name="T5" fmla="*/ 5606 h 136"/>
                <a:gd name="T6" fmla="*/ 37418 w 220"/>
                <a:gd name="T7" fmla="*/ 5606 h 136"/>
                <a:gd name="T8" fmla="*/ 23980 w 220"/>
                <a:gd name="T9" fmla="*/ 0 h 136"/>
                <a:gd name="T10" fmla="*/ 18569 w 220"/>
                <a:gd name="T11" fmla="*/ 0 h 136"/>
                <a:gd name="T12" fmla="*/ 13617 w 220"/>
                <a:gd name="T13" fmla="*/ 5606 h 136"/>
                <a:gd name="T14" fmla="*/ 8647 w 220"/>
                <a:gd name="T15" fmla="*/ 16750 h 136"/>
                <a:gd name="T16" fmla="*/ 0 w 220"/>
                <a:gd name="T17" fmla="*/ 31869 h 136"/>
                <a:gd name="T18" fmla="*/ 5007 w 220"/>
                <a:gd name="T19" fmla="*/ 31869 h 136"/>
                <a:gd name="T20" fmla="*/ 13617 w 220"/>
                <a:gd name="T21" fmla="*/ 28291 h 136"/>
                <a:gd name="T22" fmla="*/ 18569 w 220"/>
                <a:gd name="T23" fmla="*/ 22733 h 136"/>
                <a:gd name="T24" fmla="*/ 23980 w 220"/>
                <a:gd name="T25" fmla="*/ 28291 h 136"/>
                <a:gd name="T26" fmla="*/ 13617 w 220"/>
                <a:gd name="T27" fmla="*/ 37882 h 136"/>
                <a:gd name="T28" fmla="*/ 34234 w 220"/>
                <a:gd name="T29" fmla="*/ 37882 h 136"/>
                <a:gd name="T30" fmla="*/ 34234 w 220"/>
                <a:gd name="T31" fmla="*/ 28291 h 136"/>
                <a:gd name="T32" fmla="*/ 37418 w 220"/>
                <a:gd name="T33" fmla="*/ 28291 h 136"/>
                <a:gd name="T34" fmla="*/ 42912 w 220"/>
                <a:gd name="T35" fmla="*/ 31869 h 136"/>
                <a:gd name="T36" fmla="*/ 58282 w 220"/>
                <a:gd name="T37" fmla="*/ 31869 h 1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20"/>
                <a:gd name="T58" fmla="*/ 0 h 136"/>
                <a:gd name="T59" fmla="*/ 220 w 220"/>
                <a:gd name="T60" fmla="*/ 136 h 1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20" h="136">
                  <a:moveTo>
                    <a:pt x="219" y="114"/>
                  </a:moveTo>
                  <a:lnTo>
                    <a:pt x="199" y="40"/>
                  </a:lnTo>
                  <a:lnTo>
                    <a:pt x="180" y="20"/>
                  </a:lnTo>
                  <a:lnTo>
                    <a:pt x="141" y="20"/>
                  </a:lnTo>
                  <a:lnTo>
                    <a:pt x="90" y="0"/>
                  </a:lnTo>
                  <a:lnTo>
                    <a:pt x="70" y="0"/>
                  </a:lnTo>
                  <a:lnTo>
                    <a:pt x="51" y="20"/>
                  </a:lnTo>
                  <a:lnTo>
                    <a:pt x="32" y="60"/>
                  </a:lnTo>
                  <a:lnTo>
                    <a:pt x="0" y="114"/>
                  </a:lnTo>
                  <a:lnTo>
                    <a:pt x="19" y="114"/>
                  </a:lnTo>
                  <a:lnTo>
                    <a:pt x="51" y="101"/>
                  </a:lnTo>
                  <a:lnTo>
                    <a:pt x="70" y="81"/>
                  </a:lnTo>
                  <a:lnTo>
                    <a:pt x="90" y="101"/>
                  </a:lnTo>
                  <a:lnTo>
                    <a:pt x="51" y="135"/>
                  </a:lnTo>
                  <a:lnTo>
                    <a:pt x="128" y="135"/>
                  </a:lnTo>
                  <a:lnTo>
                    <a:pt x="128" y="101"/>
                  </a:lnTo>
                  <a:lnTo>
                    <a:pt x="141" y="101"/>
                  </a:lnTo>
                  <a:lnTo>
                    <a:pt x="161" y="114"/>
                  </a:lnTo>
                  <a:lnTo>
                    <a:pt x="219" y="114"/>
                  </a:lnTo>
                </a:path>
              </a:pathLst>
            </a:custGeom>
            <a:solidFill>
              <a:srgbClr val="FF0000">
                <a:alpha val="30196"/>
              </a:srgbClr>
            </a:solidFill>
            <a:ln w="1270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44" name="Freeform 118"/>
            <p:cNvSpPr>
              <a:spLocks/>
            </p:cNvSpPr>
            <p:nvPr/>
          </p:nvSpPr>
          <p:spPr bwMode="auto">
            <a:xfrm>
              <a:off x="4023" y="1353"/>
              <a:ext cx="353" cy="397"/>
            </a:xfrm>
            <a:custGeom>
              <a:avLst/>
              <a:gdLst>
                <a:gd name="T0" fmla="*/ 72676 w 258"/>
                <a:gd name="T1" fmla="*/ 25242 h 291"/>
                <a:gd name="T2" fmla="*/ 56087 w 258"/>
                <a:gd name="T3" fmla="*/ 16177 h 291"/>
                <a:gd name="T4" fmla="*/ 52467 w 258"/>
                <a:gd name="T5" fmla="*/ 16177 h 291"/>
                <a:gd name="T6" fmla="*/ 41394 w 258"/>
                <a:gd name="T7" fmla="*/ 5269 h 291"/>
                <a:gd name="T8" fmla="*/ 25116 w 258"/>
                <a:gd name="T9" fmla="*/ 0 h 291"/>
                <a:gd name="T10" fmla="*/ 0 w 258"/>
                <a:gd name="T11" fmla="*/ 0 h 291"/>
                <a:gd name="T12" fmla="*/ 0 w 258"/>
                <a:gd name="T13" fmla="*/ 10776 h 291"/>
                <a:gd name="T14" fmla="*/ 0 w 258"/>
                <a:gd name="T15" fmla="*/ 21446 h 291"/>
                <a:gd name="T16" fmla="*/ 5414 w 258"/>
                <a:gd name="T17" fmla="*/ 41437 h 291"/>
                <a:gd name="T18" fmla="*/ 5414 w 258"/>
                <a:gd name="T19" fmla="*/ 52225 h 291"/>
                <a:gd name="T20" fmla="*/ 16122 w 258"/>
                <a:gd name="T21" fmla="*/ 66838 h 291"/>
                <a:gd name="T22" fmla="*/ 16122 w 258"/>
                <a:gd name="T23" fmla="*/ 72086 h 291"/>
                <a:gd name="T24" fmla="*/ 25116 w 258"/>
                <a:gd name="T25" fmla="*/ 72086 h 291"/>
                <a:gd name="T26" fmla="*/ 30838 w 258"/>
                <a:gd name="T27" fmla="*/ 77737 h 291"/>
                <a:gd name="T28" fmla="*/ 36024 w 258"/>
                <a:gd name="T29" fmla="*/ 77737 h 291"/>
                <a:gd name="T30" fmla="*/ 41394 w 258"/>
                <a:gd name="T31" fmla="*/ 72086 h 291"/>
                <a:gd name="T32" fmla="*/ 47017 w 258"/>
                <a:gd name="T33" fmla="*/ 56040 h 291"/>
                <a:gd name="T34" fmla="*/ 56087 w 258"/>
                <a:gd name="T35" fmla="*/ 41437 h 291"/>
                <a:gd name="T36" fmla="*/ 61455 w 258"/>
                <a:gd name="T37" fmla="*/ 30708 h 291"/>
                <a:gd name="T38" fmla="*/ 66799 w 258"/>
                <a:gd name="T39" fmla="*/ 25242 h 291"/>
                <a:gd name="T40" fmla="*/ 72676 w 258"/>
                <a:gd name="T41" fmla="*/ 25242 h 29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258"/>
                <a:gd name="T64" fmla="*/ 0 h 291"/>
                <a:gd name="T65" fmla="*/ 258 w 258"/>
                <a:gd name="T66" fmla="*/ 291 h 291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258" h="291">
                  <a:moveTo>
                    <a:pt x="257" y="94"/>
                  </a:moveTo>
                  <a:lnTo>
                    <a:pt x="199" y="60"/>
                  </a:lnTo>
                  <a:lnTo>
                    <a:pt x="186" y="60"/>
                  </a:lnTo>
                  <a:lnTo>
                    <a:pt x="147" y="20"/>
                  </a:lnTo>
                  <a:lnTo>
                    <a:pt x="89" y="0"/>
                  </a:lnTo>
                  <a:lnTo>
                    <a:pt x="0" y="0"/>
                  </a:lnTo>
                  <a:lnTo>
                    <a:pt x="0" y="40"/>
                  </a:lnTo>
                  <a:lnTo>
                    <a:pt x="0" y="80"/>
                  </a:lnTo>
                  <a:lnTo>
                    <a:pt x="19" y="155"/>
                  </a:lnTo>
                  <a:lnTo>
                    <a:pt x="19" y="195"/>
                  </a:lnTo>
                  <a:lnTo>
                    <a:pt x="57" y="249"/>
                  </a:lnTo>
                  <a:lnTo>
                    <a:pt x="57" y="269"/>
                  </a:lnTo>
                  <a:lnTo>
                    <a:pt x="89" y="269"/>
                  </a:lnTo>
                  <a:lnTo>
                    <a:pt x="109" y="290"/>
                  </a:lnTo>
                  <a:lnTo>
                    <a:pt x="128" y="290"/>
                  </a:lnTo>
                  <a:lnTo>
                    <a:pt x="147" y="269"/>
                  </a:lnTo>
                  <a:lnTo>
                    <a:pt x="167" y="209"/>
                  </a:lnTo>
                  <a:lnTo>
                    <a:pt x="199" y="155"/>
                  </a:lnTo>
                  <a:lnTo>
                    <a:pt x="218" y="114"/>
                  </a:lnTo>
                  <a:lnTo>
                    <a:pt x="237" y="94"/>
                  </a:lnTo>
                  <a:lnTo>
                    <a:pt x="257" y="94"/>
                  </a:lnTo>
                </a:path>
              </a:pathLst>
            </a:custGeom>
            <a:solidFill>
              <a:srgbClr val="FFFFFF"/>
            </a:solidFill>
            <a:ln w="9525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45" name="Freeform 119"/>
            <p:cNvSpPr>
              <a:spLocks/>
            </p:cNvSpPr>
            <p:nvPr/>
          </p:nvSpPr>
          <p:spPr bwMode="auto">
            <a:xfrm>
              <a:off x="4023" y="1353"/>
              <a:ext cx="353" cy="397"/>
            </a:xfrm>
            <a:custGeom>
              <a:avLst/>
              <a:gdLst>
                <a:gd name="T0" fmla="*/ 72676 w 258"/>
                <a:gd name="T1" fmla="*/ 25242 h 291"/>
                <a:gd name="T2" fmla="*/ 56087 w 258"/>
                <a:gd name="T3" fmla="*/ 16177 h 291"/>
                <a:gd name="T4" fmla="*/ 52467 w 258"/>
                <a:gd name="T5" fmla="*/ 16177 h 291"/>
                <a:gd name="T6" fmla="*/ 41394 w 258"/>
                <a:gd name="T7" fmla="*/ 5269 h 291"/>
                <a:gd name="T8" fmla="*/ 25116 w 258"/>
                <a:gd name="T9" fmla="*/ 0 h 291"/>
                <a:gd name="T10" fmla="*/ 0 w 258"/>
                <a:gd name="T11" fmla="*/ 0 h 291"/>
                <a:gd name="T12" fmla="*/ 0 w 258"/>
                <a:gd name="T13" fmla="*/ 10776 h 291"/>
                <a:gd name="T14" fmla="*/ 0 w 258"/>
                <a:gd name="T15" fmla="*/ 21446 h 291"/>
                <a:gd name="T16" fmla="*/ 5414 w 258"/>
                <a:gd name="T17" fmla="*/ 41437 h 291"/>
                <a:gd name="T18" fmla="*/ 5414 w 258"/>
                <a:gd name="T19" fmla="*/ 52225 h 291"/>
                <a:gd name="T20" fmla="*/ 16122 w 258"/>
                <a:gd name="T21" fmla="*/ 66838 h 291"/>
                <a:gd name="T22" fmla="*/ 16122 w 258"/>
                <a:gd name="T23" fmla="*/ 72086 h 291"/>
                <a:gd name="T24" fmla="*/ 25116 w 258"/>
                <a:gd name="T25" fmla="*/ 72086 h 291"/>
                <a:gd name="T26" fmla="*/ 30838 w 258"/>
                <a:gd name="T27" fmla="*/ 77737 h 291"/>
                <a:gd name="T28" fmla="*/ 36024 w 258"/>
                <a:gd name="T29" fmla="*/ 77737 h 291"/>
                <a:gd name="T30" fmla="*/ 41394 w 258"/>
                <a:gd name="T31" fmla="*/ 72086 h 291"/>
                <a:gd name="T32" fmla="*/ 47017 w 258"/>
                <a:gd name="T33" fmla="*/ 56040 h 291"/>
                <a:gd name="T34" fmla="*/ 56087 w 258"/>
                <a:gd name="T35" fmla="*/ 41437 h 291"/>
                <a:gd name="T36" fmla="*/ 61455 w 258"/>
                <a:gd name="T37" fmla="*/ 30708 h 291"/>
                <a:gd name="T38" fmla="*/ 66799 w 258"/>
                <a:gd name="T39" fmla="*/ 25242 h 291"/>
                <a:gd name="T40" fmla="*/ 72676 w 258"/>
                <a:gd name="T41" fmla="*/ 25242 h 29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258"/>
                <a:gd name="T64" fmla="*/ 0 h 291"/>
                <a:gd name="T65" fmla="*/ 258 w 258"/>
                <a:gd name="T66" fmla="*/ 291 h 291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258" h="291">
                  <a:moveTo>
                    <a:pt x="257" y="94"/>
                  </a:moveTo>
                  <a:lnTo>
                    <a:pt x="199" y="60"/>
                  </a:lnTo>
                  <a:lnTo>
                    <a:pt x="186" y="60"/>
                  </a:lnTo>
                  <a:lnTo>
                    <a:pt x="147" y="20"/>
                  </a:lnTo>
                  <a:lnTo>
                    <a:pt x="89" y="0"/>
                  </a:lnTo>
                  <a:lnTo>
                    <a:pt x="0" y="0"/>
                  </a:lnTo>
                  <a:lnTo>
                    <a:pt x="0" y="40"/>
                  </a:lnTo>
                  <a:lnTo>
                    <a:pt x="0" y="80"/>
                  </a:lnTo>
                  <a:lnTo>
                    <a:pt x="19" y="155"/>
                  </a:lnTo>
                  <a:lnTo>
                    <a:pt x="19" y="195"/>
                  </a:lnTo>
                  <a:lnTo>
                    <a:pt x="57" y="249"/>
                  </a:lnTo>
                  <a:lnTo>
                    <a:pt x="57" y="269"/>
                  </a:lnTo>
                  <a:lnTo>
                    <a:pt x="89" y="269"/>
                  </a:lnTo>
                  <a:lnTo>
                    <a:pt x="109" y="290"/>
                  </a:lnTo>
                  <a:lnTo>
                    <a:pt x="128" y="290"/>
                  </a:lnTo>
                  <a:lnTo>
                    <a:pt x="147" y="269"/>
                  </a:lnTo>
                  <a:lnTo>
                    <a:pt x="167" y="209"/>
                  </a:lnTo>
                  <a:lnTo>
                    <a:pt x="199" y="155"/>
                  </a:lnTo>
                  <a:lnTo>
                    <a:pt x="218" y="114"/>
                  </a:lnTo>
                  <a:lnTo>
                    <a:pt x="237" y="94"/>
                  </a:lnTo>
                  <a:lnTo>
                    <a:pt x="257" y="94"/>
                  </a:lnTo>
                </a:path>
              </a:pathLst>
            </a:custGeom>
            <a:solidFill>
              <a:srgbClr val="FF0000">
                <a:alpha val="30196"/>
              </a:srgbClr>
            </a:solidFill>
            <a:ln w="1270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46" name="Freeform 120"/>
            <p:cNvSpPr>
              <a:spLocks/>
            </p:cNvSpPr>
            <p:nvPr/>
          </p:nvSpPr>
          <p:spPr bwMode="auto">
            <a:xfrm>
              <a:off x="3656" y="1353"/>
              <a:ext cx="448" cy="683"/>
            </a:xfrm>
            <a:custGeom>
              <a:avLst/>
              <a:gdLst>
                <a:gd name="T0" fmla="*/ 68110 w 328"/>
                <a:gd name="T1" fmla="*/ 0 h 500"/>
                <a:gd name="T2" fmla="*/ 64965 w 328"/>
                <a:gd name="T3" fmla="*/ 5556 h 500"/>
                <a:gd name="T4" fmla="*/ 59314 w 328"/>
                <a:gd name="T5" fmla="*/ 5556 h 500"/>
                <a:gd name="T6" fmla="*/ 54144 w 328"/>
                <a:gd name="T7" fmla="*/ 10985 h 500"/>
                <a:gd name="T8" fmla="*/ 48839 w 328"/>
                <a:gd name="T9" fmla="*/ 22364 h 500"/>
                <a:gd name="T10" fmla="*/ 48839 w 328"/>
                <a:gd name="T11" fmla="*/ 31346 h 500"/>
                <a:gd name="T12" fmla="*/ 43426 w 328"/>
                <a:gd name="T13" fmla="*/ 47888 h 500"/>
                <a:gd name="T14" fmla="*/ 43426 w 328"/>
                <a:gd name="T15" fmla="*/ 57063 h 500"/>
                <a:gd name="T16" fmla="*/ 38229 w 328"/>
                <a:gd name="T17" fmla="*/ 62878 h 500"/>
                <a:gd name="T18" fmla="*/ 24456 w 328"/>
                <a:gd name="T19" fmla="*/ 68193 h 500"/>
                <a:gd name="T20" fmla="*/ 14033 w 328"/>
                <a:gd name="T21" fmla="*/ 74032 h 500"/>
                <a:gd name="T22" fmla="*/ 5305 w 328"/>
                <a:gd name="T23" fmla="*/ 84988 h 500"/>
                <a:gd name="T24" fmla="*/ 0 w 328"/>
                <a:gd name="T25" fmla="*/ 105634 h 500"/>
                <a:gd name="T26" fmla="*/ 5305 w 328"/>
                <a:gd name="T27" fmla="*/ 125676 h 500"/>
                <a:gd name="T28" fmla="*/ 5305 w 328"/>
                <a:gd name="T29" fmla="*/ 131036 h 500"/>
                <a:gd name="T30" fmla="*/ 8781 w 328"/>
                <a:gd name="T31" fmla="*/ 131036 h 500"/>
                <a:gd name="T32" fmla="*/ 19167 w 328"/>
                <a:gd name="T33" fmla="*/ 136918 h 500"/>
                <a:gd name="T34" fmla="*/ 29937 w 328"/>
                <a:gd name="T35" fmla="*/ 136918 h 500"/>
                <a:gd name="T36" fmla="*/ 38229 w 328"/>
                <a:gd name="T37" fmla="*/ 125676 h 500"/>
                <a:gd name="T38" fmla="*/ 38229 w 328"/>
                <a:gd name="T39" fmla="*/ 120047 h 500"/>
                <a:gd name="T40" fmla="*/ 34589 w 328"/>
                <a:gd name="T41" fmla="*/ 116364 h 500"/>
                <a:gd name="T42" fmla="*/ 34589 w 328"/>
                <a:gd name="T43" fmla="*/ 110858 h 500"/>
                <a:gd name="T44" fmla="*/ 38229 w 328"/>
                <a:gd name="T45" fmla="*/ 105634 h 500"/>
                <a:gd name="T46" fmla="*/ 48839 w 328"/>
                <a:gd name="T47" fmla="*/ 110858 h 500"/>
                <a:gd name="T48" fmla="*/ 68110 w 328"/>
                <a:gd name="T49" fmla="*/ 105634 h 500"/>
                <a:gd name="T50" fmla="*/ 78700 w 328"/>
                <a:gd name="T51" fmla="*/ 94329 h 500"/>
                <a:gd name="T52" fmla="*/ 83885 w 328"/>
                <a:gd name="T53" fmla="*/ 88823 h 500"/>
                <a:gd name="T54" fmla="*/ 83885 w 328"/>
                <a:gd name="T55" fmla="*/ 79436 h 500"/>
                <a:gd name="T56" fmla="*/ 89663 w 328"/>
                <a:gd name="T57" fmla="*/ 74032 h 500"/>
                <a:gd name="T58" fmla="*/ 89663 w 328"/>
                <a:gd name="T59" fmla="*/ 68193 h 500"/>
                <a:gd name="T60" fmla="*/ 78700 w 328"/>
                <a:gd name="T61" fmla="*/ 53394 h 500"/>
                <a:gd name="T62" fmla="*/ 78700 w 328"/>
                <a:gd name="T63" fmla="*/ 42571 h 500"/>
                <a:gd name="T64" fmla="*/ 73490 w 328"/>
                <a:gd name="T65" fmla="*/ 22364 h 500"/>
                <a:gd name="T66" fmla="*/ 73490 w 328"/>
                <a:gd name="T67" fmla="*/ 10985 h 500"/>
                <a:gd name="T68" fmla="*/ 73490 w 328"/>
                <a:gd name="T69" fmla="*/ 0 h 500"/>
                <a:gd name="T70" fmla="*/ 68110 w 328"/>
                <a:gd name="T71" fmla="*/ 0 h 50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28"/>
                <a:gd name="T109" fmla="*/ 0 h 500"/>
                <a:gd name="T110" fmla="*/ 328 w 328"/>
                <a:gd name="T111" fmla="*/ 500 h 500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28" h="500">
                  <a:moveTo>
                    <a:pt x="249" y="0"/>
                  </a:moveTo>
                  <a:lnTo>
                    <a:pt x="237" y="20"/>
                  </a:lnTo>
                  <a:lnTo>
                    <a:pt x="217" y="20"/>
                  </a:lnTo>
                  <a:lnTo>
                    <a:pt x="198" y="40"/>
                  </a:lnTo>
                  <a:lnTo>
                    <a:pt x="179" y="81"/>
                  </a:lnTo>
                  <a:lnTo>
                    <a:pt x="179" y="114"/>
                  </a:lnTo>
                  <a:lnTo>
                    <a:pt x="159" y="175"/>
                  </a:lnTo>
                  <a:lnTo>
                    <a:pt x="159" y="209"/>
                  </a:lnTo>
                  <a:lnTo>
                    <a:pt x="140" y="229"/>
                  </a:lnTo>
                  <a:lnTo>
                    <a:pt x="89" y="249"/>
                  </a:lnTo>
                  <a:lnTo>
                    <a:pt x="51" y="270"/>
                  </a:lnTo>
                  <a:lnTo>
                    <a:pt x="19" y="310"/>
                  </a:lnTo>
                  <a:lnTo>
                    <a:pt x="0" y="385"/>
                  </a:lnTo>
                  <a:lnTo>
                    <a:pt x="19" y="458"/>
                  </a:lnTo>
                  <a:lnTo>
                    <a:pt x="19" y="478"/>
                  </a:lnTo>
                  <a:lnTo>
                    <a:pt x="32" y="478"/>
                  </a:lnTo>
                  <a:lnTo>
                    <a:pt x="70" y="499"/>
                  </a:lnTo>
                  <a:lnTo>
                    <a:pt x="109" y="499"/>
                  </a:lnTo>
                  <a:lnTo>
                    <a:pt x="140" y="458"/>
                  </a:lnTo>
                  <a:lnTo>
                    <a:pt x="140" y="438"/>
                  </a:lnTo>
                  <a:lnTo>
                    <a:pt x="127" y="424"/>
                  </a:lnTo>
                  <a:lnTo>
                    <a:pt x="127" y="405"/>
                  </a:lnTo>
                  <a:lnTo>
                    <a:pt x="140" y="385"/>
                  </a:lnTo>
                  <a:lnTo>
                    <a:pt x="179" y="405"/>
                  </a:lnTo>
                  <a:lnTo>
                    <a:pt x="249" y="385"/>
                  </a:lnTo>
                  <a:lnTo>
                    <a:pt x="288" y="344"/>
                  </a:lnTo>
                  <a:lnTo>
                    <a:pt x="307" y="324"/>
                  </a:lnTo>
                  <a:lnTo>
                    <a:pt x="307" y="290"/>
                  </a:lnTo>
                  <a:lnTo>
                    <a:pt x="327" y="270"/>
                  </a:lnTo>
                  <a:lnTo>
                    <a:pt x="327" y="249"/>
                  </a:lnTo>
                  <a:lnTo>
                    <a:pt x="288" y="195"/>
                  </a:lnTo>
                  <a:lnTo>
                    <a:pt x="288" y="155"/>
                  </a:lnTo>
                  <a:lnTo>
                    <a:pt x="269" y="81"/>
                  </a:lnTo>
                  <a:lnTo>
                    <a:pt x="269" y="40"/>
                  </a:lnTo>
                  <a:lnTo>
                    <a:pt x="269" y="0"/>
                  </a:lnTo>
                  <a:lnTo>
                    <a:pt x="249" y="0"/>
                  </a:lnTo>
                </a:path>
              </a:pathLst>
            </a:custGeom>
            <a:solidFill>
              <a:srgbClr val="FF0000">
                <a:alpha val="30196"/>
              </a:srgbClr>
            </a:solidFill>
            <a:ln w="9525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47" name="Freeform 121"/>
            <p:cNvSpPr>
              <a:spLocks/>
            </p:cNvSpPr>
            <p:nvPr/>
          </p:nvSpPr>
          <p:spPr bwMode="auto">
            <a:xfrm>
              <a:off x="3656" y="1353"/>
              <a:ext cx="448" cy="683"/>
            </a:xfrm>
            <a:custGeom>
              <a:avLst/>
              <a:gdLst>
                <a:gd name="T0" fmla="*/ 68110 w 328"/>
                <a:gd name="T1" fmla="*/ 0 h 500"/>
                <a:gd name="T2" fmla="*/ 64965 w 328"/>
                <a:gd name="T3" fmla="*/ 5556 h 500"/>
                <a:gd name="T4" fmla="*/ 59314 w 328"/>
                <a:gd name="T5" fmla="*/ 5556 h 500"/>
                <a:gd name="T6" fmla="*/ 54144 w 328"/>
                <a:gd name="T7" fmla="*/ 10985 h 500"/>
                <a:gd name="T8" fmla="*/ 48839 w 328"/>
                <a:gd name="T9" fmla="*/ 22364 h 500"/>
                <a:gd name="T10" fmla="*/ 48839 w 328"/>
                <a:gd name="T11" fmla="*/ 31346 h 500"/>
                <a:gd name="T12" fmla="*/ 43426 w 328"/>
                <a:gd name="T13" fmla="*/ 47888 h 500"/>
                <a:gd name="T14" fmla="*/ 43426 w 328"/>
                <a:gd name="T15" fmla="*/ 57063 h 500"/>
                <a:gd name="T16" fmla="*/ 38229 w 328"/>
                <a:gd name="T17" fmla="*/ 62878 h 500"/>
                <a:gd name="T18" fmla="*/ 24456 w 328"/>
                <a:gd name="T19" fmla="*/ 68193 h 500"/>
                <a:gd name="T20" fmla="*/ 14033 w 328"/>
                <a:gd name="T21" fmla="*/ 74032 h 500"/>
                <a:gd name="T22" fmla="*/ 5305 w 328"/>
                <a:gd name="T23" fmla="*/ 84988 h 500"/>
                <a:gd name="T24" fmla="*/ 0 w 328"/>
                <a:gd name="T25" fmla="*/ 105634 h 500"/>
                <a:gd name="T26" fmla="*/ 5305 w 328"/>
                <a:gd name="T27" fmla="*/ 125676 h 500"/>
                <a:gd name="T28" fmla="*/ 5305 w 328"/>
                <a:gd name="T29" fmla="*/ 131036 h 500"/>
                <a:gd name="T30" fmla="*/ 8781 w 328"/>
                <a:gd name="T31" fmla="*/ 131036 h 500"/>
                <a:gd name="T32" fmla="*/ 19167 w 328"/>
                <a:gd name="T33" fmla="*/ 136918 h 500"/>
                <a:gd name="T34" fmla="*/ 29937 w 328"/>
                <a:gd name="T35" fmla="*/ 136918 h 500"/>
                <a:gd name="T36" fmla="*/ 38229 w 328"/>
                <a:gd name="T37" fmla="*/ 125676 h 500"/>
                <a:gd name="T38" fmla="*/ 38229 w 328"/>
                <a:gd name="T39" fmla="*/ 120047 h 500"/>
                <a:gd name="T40" fmla="*/ 34589 w 328"/>
                <a:gd name="T41" fmla="*/ 116364 h 500"/>
                <a:gd name="T42" fmla="*/ 34589 w 328"/>
                <a:gd name="T43" fmla="*/ 110858 h 500"/>
                <a:gd name="T44" fmla="*/ 38229 w 328"/>
                <a:gd name="T45" fmla="*/ 105634 h 500"/>
                <a:gd name="T46" fmla="*/ 48839 w 328"/>
                <a:gd name="T47" fmla="*/ 110858 h 500"/>
                <a:gd name="T48" fmla="*/ 68110 w 328"/>
                <a:gd name="T49" fmla="*/ 105634 h 500"/>
                <a:gd name="T50" fmla="*/ 78700 w 328"/>
                <a:gd name="T51" fmla="*/ 94329 h 500"/>
                <a:gd name="T52" fmla="*/ 83885 w 328"/>
                <a:gd name="T53" fmla="*/ 88823 h 500"/>
                <a:gd name="T54" fmla="*/ 83885 w 328"/>
                <a:gd name="T55" fmla="*/ 79436 h 500"/>
                <a:gd name="T56" fmla="*/ 89663 w 328"/>
                <a:gd name="T57" fmla="*/ 74032 h 500"/>
                <a:gd name="T58" fmla="*/ 89663 w 328"/>
                <a:gd name="T59" fmla="*/ 68193 h 500"/>
                <a:gd name="T60" fmla="*/ 78700 w 328"/>
                <a:gd name="T61" fmla="*/ 53394 h 500"/>
                <a:gd name="T62" fmla="*/ 78700 w 328"/>
                <a:gd name="T63" fmla="*/ 42571 h 500"/>
                <a:gd name="T64" fmla="*/ 73490 w 328"/>
                <a:gd name="T65" fmla="*/ 22364 h 500"/>
                <a:gd name="T66" fmla="*/ 73490 w 328"/>
                <a:gd name="T67" fmla="*/ 10985 h 500"/>
                <a:gd name="T68" fmla="*/ 73490 w 328"/>
                <a:gd name="T69" fmla="*/ 0 h 500"/>
                <a:gd name="T70" fmla="*/ 68110 w 328"/>
                <a:gd name="T71" fmla="*/ 0 h 50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28"/>
                <a:gd name="T109" fmla="*/ 0 h 500"/>
                <a:gd name="T110" fmla="*/ 328 w 328"/>
                <a:gd name="T111" fmla="*/ 500 h 500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28" h="500">
                  <a:moveTo>
                    <a:pt x="249" y="0"/>
                  </a:moveTo>
                  <a:lnTo>
                    <a:pt x="237" y="20"/>
                  </a:lnTo>
                  <a:lnTo>
                    <a:pt x="217" y="20"/>
                  </a:lnTo>
                  <a:lnTo>
                    <a:pt x="198" y="40"/>
                  </a:lnTo>
                  <a:lnTo>
                    <a:pt x="179" y="81"/>
                  </a:lnTo>
                  <a:lnTo>
                    <a:pt x="179" y="114"/>
                  </a:lnTo>
                  <a:lnTo>
                    <a:pt x="159" y="175"/>
                  </a:lnTo>
                  <a:lnTo>
                    <a:pt x="159" y="209"/>
                  </a:lnTo>
                  <a:lnTo>
                    <a:pt x="140" y="229"/>
                  </a:lnTo>
                  <a:lnTo>
                    <a:pt x="89" y="249"/>
                  </a:lnTo>
                  <a:lnTo>
                    <a:pt x="51" y="270"/>
                  </a:lnTo>
                  <a:lnTo>
                    <a:pt x="19" y="310"/>
                  </a:lnTo>
                  <a:lnTo>
                    <a:pt x="0" y="385"/>
                  </a:lnTo>
                  <a:lnTo>
                    <a:pt x="19" y="458"/>
                  </a:lnTo>
                  <a:lnTo>
                    <a:pt x="19" y="478"/>
                  </a:lnTo>
                  <a:lnTo>
                    <a:pt x="32" y="478"/>
                  </a:lnTo>
                  <a:lnTo>
                    <a:pt x="70" y="499"/>
                  </a:lnTo>
                  <a:lnTo>
                    <a:pt x="109" y="499"/>
                  </a:lnTo>
                  <a:lnTo>
                    <a:pt x="140" y="458"/>
                  </a:lnTo>
                  <a:lnTo>
                    <a:pt x="140" y="438"/>
                  </a:lnTo>
                  <a:lnTo>
                    <a:pt x="127" y="424"/>
                  </a:lnTo>
                  <a:lnTo>
                    <a:pt x="127" y="405"/>
                  </a:lnTo>
                  <a:lnTo>
                    <a:pt x="140" y="385"/>
                  </a:lnTo>
                  <a:lnTo>
                    <a:pt x="179" y="405"/>
                  </a:lnTo>
                  <a:lnTo>
                    <a:pt x="249" y="385"/>
                  </a:lnTo>
                  <a:lnTo>
                    <a:pt x="288" y="344"/>
                  </a:lnTo>
                  <a:lnTo>
                    <a:pt x="307" y="324"/>
                  </a:lnTo>
                  <a:lnTo>
                    <a:pt x="307" y="290"/>
                  </a:lnTo>
                  <a:lnTo>
                    <a:pt x="327" y="270"/>
                  </a:lnTo>
                  <a:lnTo>
                    <a:pt x="327" y="249"/>
                  </a:lnTo>
                  <a:lnTo>
                    <a:pt x="288" y="195"/>
                  </a:lnTo>
                  <a:lnTo>
                    <a:pt x="288" y="155"/>
                  </a:lnTo>
                  <a:lnTo>
                    <a:pt x="269" y="81"/>
                  </a:lnTo>
                  <a:lnTo>
                    <a:pt x="269" y="40"/>
                  </a:lnTo>
                  <a:lnTo>
                    <a:pt x="269" y="0"/>
                  </a:lnTo>
                  <a:lnTo>
                    <a:pt x="249" y="0"/>
                  </a:lnTo>
                </a:path>
              </a:pathLst>
            </a:custGeom>
            <a:noFill/>
            <a:ln w="12700" cap="rnd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48" name="Freeform 122"/>
            <p:cNvSpPr>
              <a:spLocks/>
            </p:cNvSpPr>
            <p:nvPr/>
          </p:nvSpPr>
          <p:spPr bwMode="auto">
            <a:xfrm>
              <a:off x="3454" y="1197"/>
              <a:ext cx="545" cy="783"/>
            </a:xfrm>
            <a:custGeom>
              <a:avLst/>
              <a:gdLst>
                <a:gd name="T0" fmla="*/ 35015 w 399"/>
                <a:gd name="T1" fmla="*/ 0 h 573"/>
                <a:gd name="T2" fmla="*/ 35015 w 399"/>
                <a:gd name="T3" fmla="*/ 16580 h 573"/>
                <a:gd name="T4" fmla="*/ 29960 w 399"/>
                <a:gd name="T5" fmla="*/ 36990 h 573"/>
                <a:gd name="T6" fmla="*/ 24659 w 399"/>
                <a:gd name="T7" fmla="*/ 53568 h 573"/>
                <a:gd name="T8" fmla="*/ 15693 w 399"/>
                <a:gd name="T9" fmla="*/ 62924 h 573"/>
                <a:gd name="T10" fmla="*/ 5307 w 399"/>
                <a:gd name="T11" fmla="*/ 68463 h 573"/>
                <a:gd name="T12" fmla="*/ 0 w 399"/>
                <a:gd name="T13" fmla="*/ 74311 h 573"/>
                <a:gd name="T14" fmla="*/ 10370 w 399"/>
                <a:gd name="T15" fmla="*/ 74311 h 573"/>
                <a:gd name="T16" fmla="*/ 15693 w 399"/>
                <a:gd name="T17" fmla="*/ 79788 h 573"/>
                <a:gd name="T18" fmla="*/ 15693 w 399"/>
                <a:gd name="T19" fmla="*/ 85235 h 573"/>
                <a:gd name="T20" fmla="*/ 10370 w 399"/>
                <a:gd name="T21" fmla="*/ 94779 h 573"/>
                <a:gd name="T22" fmla="*/ 15693 w 399"/>
                <a:gd name="T23" fmla="*/ 111390 h 573"/>
                <a:gd name="T24" fmla="*/ 24659 w 399"/>
                <a:gd name="T25" fmla="*/ 116912 h 573"/>
                <a:gd name="T26" fmla="*/ 29960 w 399"/>
                <a:gd name="T27" fmla="*/ 111390 h 573"/>
                <a:gd name="T28" fmla="*/ 35015 w 399"/>
                <a:gd name="T29" fmla="*/ 116912 h 573"/>
                <a:gd name="T30" fmla="*/ 35015 w 399"/>
                <a:gd name="T31" fmla="*/ 120646 h 573"/>
                <a:gd name="T32" fmla="*/ 29960 w 399"/>
                <a:gd name="T33" fmla="*/ 126306 h 573"/>
                <a:gd name="T34" fmla="*/ 24659 w 399"/>
                <a:gd name="T35" fmla="*/ 137572 h 573"/>
                <a:gd name="T36" fmla="*/ 29960 w 399"/>
                <a:gd name="T37" fmla="*/ 148409 h 573"/>
                <a:gd name="T38" fmla="*/ 40442 w 399"/>
                <a:gd name="T39" fmla="*/ 158029 h 573"/>
                <a:gd name="T40" fmla="*/ 45766 w 399"/>
                <a:gd name="T41" fmla="*/ 158029 h 573"/>
                <a:gd name="T42" fmla="*/ 40442 w 399"/>
                <a:gd name="T43" fmla="*/ 137572 h 573"/>
                <a:gd name="T44" fmla="*/ 45766 w 399"/>
                <a:gd name="T45" fmla="*/ 116912 h 573"/>
                <a:gd name="T46" fmla="*/ 54624 w 399"/>
                <a:gd name="T47" fmla="*/ 105631 h 573"/>
                <a:gd name="T48" fmla="*/ 64994 w 399"/>
                <a:gd name="T49" fmla="*/ 100169 h 573"/>
                <a:gd name="T50" fmla="*/ 78740 w 399"/>
                <a:gd name="T51" fmla="*/ 94779 h 573"/>
                <a:gd name="T52" fmla="*/ 83950 w 399"/>
                <a:gd name="T53" fmla="*/ 89147 h 573"/>
                <a:gd name="T54" fmla="*/ 83950 w 399"/>
                <a:gd name="T55" fmla="*/ 79788 h 573"/>
                <a:gd name="T56" fmla="*/ 89775 w 399"/>
                <a:gd name="T57" fmla="*/ 62924 h 573"/>
                <a:gd name="T58" fmla="*/ 89775 w 399"/>
                <a:gd name="T59" fmla="*/ 53568 h 573"/>
                <a:gd name="T60" fmla="*/ 94837 w 399"/>
                <a:gd name="T61" fmla="*/ 42386 h 573"/>
                <a:gd name="T62" fmla="*/ 100171 w 399"/>
                <a:gd name="T63" fmla="*/ 36990 h 573"/>
                <a:gd name="T64" fmla="*/ 105462 w 399"/>
                <a:gd name="T65" fmla="*/ 36990 h 573"/>
                <a:gd name="T66" fmla="*/ 109046 w 399"/>
                <a:gd name="T67" fmla="*/ 31018 h 573"/>
                <a:gd name="T68" fmla="*/ 105462 w 399"/>
                <a:gd name="T69" fmla="*/ 31018 h 573"/>
                <a:gd name="T70" fmla="*/ 94837 w 399"/>
                <a:gd name="T71" fmla="*/ 25713 h 573"/>
                <a:gd name="T72" fmla="*/ 78740 w 399"/>
                <a:gd name="T73" fmla="*/ 22092 h 573"/>
                <a:gd name="T74" fmla="*/ 70298 w 399"/>
                <a:gd name="T75" fmla="*/ 16580 h 573"/>
                <a:gd name="T76" fmla="*/ 64994 w 399"/>
                <a:gd name="T77" fmla="*/ 25713 h 573"/>
                <a:gd name="T78" fmla="*/ 64994 w 399"/>
                <a:gd name="T79" fmla="*/ 16580 h 573"/>
                <a:gd name="T80" fmla="*/ 54624 w 399"/>
                <a:gd name="T81" fmla="*/ 11015 h 573"/>
                <a:gd name="T82" fmla="*/ 49307 w 399"/>
                <a:gd name="T83" fmla="*/ 5564 h 573"/>
                <a:gd name="T84" fmla="*/ 35015 w 399"/>
                <a:gd name="T85" fmla="*/ 0 h 573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99"/>
                <a:gd name="T130" fmla="*/ 0 h 573"/>
                <a:gd name="T131" fmla="*/ 399 w 399"/>
                <a:gd name="T132" fmla="*/ 573 h 573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99" h="573">
                  <a:moveTo>
                    <a:pt x="128" y="0"/>
                  </a:moveTo>
                  <a:lnTo>
                    <a:pt x="128" y="60"/>
                  </a:lnTo>
                  <a:lnTo>
                    <a:pt x="109" y="134"/>
                  </a:lnTo>
                  <a:lnTo>
                    <a:pt x="90" y="194"/>
                  </a:lnTo>
                  <a:lnTo>
                    <a:pt x="57" y="228"/>
                  </a:lnTo>
                  <a:lnTo>
                    <a:pt x="19" y="248"/>
                  </a:lnTo>
                  <a:lnTo>
                    <a:pt x="0" y="269"/>
                  </a:lnTo>
                  <a:lnTo>
                    <a:pt x="38" y="269"/>
                  </a:lnTo>
                  <a:lnTo>
                    <a:pt x="57" y="289"/>
                  </a:lnTo>
                  <a:lnTo>
                    <a:pt x="57" y="309"/>
                  </a:lnTo>
                  <a:lnTo>
                    <a:pt x="38" y="343"/>
                  </a:lnTo>
                  <a:lnTo>
                    <a:pt x="57" y="404"/>
                  </a:lnTo>
                  <a:lnTo>
                    <a:pt x="90" y="424"/>
                  </a:lnTo>
                  <a:lnTo>
                    <a:pt x="109" y="404"/>
                  </a:lnTo>
                  <a:lnTo>
                    <a:pt x="128" y="424"/>
                  </a:lnTo>
                  <a:lnTo>
                    <a:pt x="128" y="437"/>
                  </a:lnTo>
                  <a:lnTo>
                    <a:pt x="109" y="458"/>
                  </a:lnTo>
                  <a:lnTo>
                    <a:pt x="90" y="498"/>
                  </a:lnTo>
                  <a:lnTo>
                    <a:pt x="109" y="538"/>
                  </a:lnTo>
                  <a:lnTo>
                    <a:pt x="147" y="572"/>
                  </a:lnTo>
                  <a:lnTo>
                    <a:pt x="167" y="572"/>
                  </a:lnTo>
                  <a:lnTo>
                    <a:pt x="147" y="498"/>
                  </a:lnTo>
                  <a:lnTo>
                    <a:pt x="167" y="424"/>
                  </a:lnTo>
                  <a:lnTo>
                    <a:pt x="199" y="383"/>
                  </a:lnTo>
                  <a:lnTo>
                    <a:pt x="237" y="363"/>
                  </a:lnTo>
                  <a:lnTo>
                    <a:pt x="288" y="343"/>
                  </a:lnTo>
                  <a:lnTo>
                    <a:pt x="307" y="323"/>
                  </a:lnTo>
                  <a:lnTo>
                    <a:pt x="307" y="289"/>
                  </a:lnTo>
                  <a:lnTo>
                    <a:pt x="327" y="228"/>
                  </a:lnTo>
                  <a:lnTo>
                    <a:pt x="327" y="194"/>
                  </a:lnTo>
                  <a:lnTo>
                    <a:pt x="346" y="154"/>
                  </a:lnTo>
                  <a:lnTo>
                    <a:pt x="365" y="134"/>
                  </a:lnTo>
                  <a:lnTo>
                    <a:pt x="385" y="134"/>
                  </a:lnTo>
                  <a:lnTo>
                    <a:pt x="398" y="113"/>
                  </a:lnTo>
                  <a:lnTo>
                    <a:pt x="385" y="113"/>
                  </a:lnTo>
                  <a:lnTo>
                    <a:pt x="346" y="93"/>
                  </a:lnTo>
                  <a:lnTo>
                    <a:pt x="288" y="80"/>
                  </a:lnTo>
                  <a:lnTo>
                    <a:pt x="257" y="60"/>
                  </a:lnTo>
                  <a:lnTo>
                    <a:pt x="237" y="93"/>
                  </a:lnTo>
                  <a:lnTo>
                    <a:pt x="237" y="60"/>
                  </a:lnTo>
                  <a:lnTo>
                    <a:pt x="199" y="40"/>
                  </a:lnTo>
                  <a:lnTo>
                    <a:pt x="180" y="20"/>
                  </a:lnTo>
                  <a:lnTo>
                    <a:pt x="128" y="0"/>
                  </a:lnTo>
                </a:path>
              </a:pathLst>
            </a:custGeom>
            <a:solidFill>
              <a:srgbClr val="FF0000">
                <a:alpha val="30196"/>
              </a:srgbClr>
            </a:solidFill>
            <a:ln w="9525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49" name="Freeform 123"/>
            <p:cNvSpPr>
              <a:spLocks/>
            </p:cNvSpPr>
            <p:nvPr/>
          </p:nvSpPr>
          <p:spPr bwMode="auto">
            <a:xfrm>
              <a:off x="3454" y="1197"/>
              <a:ext cx="545" cy="783"/>
            </a:xfrm>
            <a:custGeom>
              <a:avLst/>
              <a:gdLst>
                <a:gd name="T0" fmla="*/ 35015 w 399"/>
                <a:gd name="T1" fmla="*/ 0 h 573"/>
                <a:gd name="T2" fmla="*/ 35015 w 399"/>
                <a:gd name="T3" fmla="*/ 16580 h 573"/>
                <a:gd name="T4" fmla="*/ 29960 w 399"/>
                <a:gd name="T5" fmla="*/ 36990 h 573"/>
                <a:gd name="T6" fmla="*/ 24659 w 399"/>
                <a:gd name="T7" fmla="*/ 53568 h 573"/>
                <a:gd name="T8" fmla="*/ 15693 w 399"/>
                <a:gd name="T9" fmla="*/ 62924 h 573"/>
                <a:gd name="T10" fmla="*/ 5307 w 399"/>
                <a:gd name="T11" fmla="*/ 68463 h 573"/>
                <a:gd name="T12" fmla="*/ 0 w 399"/>
                <a:gd name="T13" fmla="*/ 74311 h 573"/>
                <a:gd name="T14" fmla="*/ 10370 w 399"/>
                <a:gd name="T15" fmla="*/ 74311 h 573"/>
                <a:gd name="T16" fmla="*/ 15693 w 399"/>
                <a:gd name="T17" fmla="*/ 79788 h 573"/>
                <a:gd name="T18" fmla="*/ 15693 w 399"/>
                <a:gd name="T19" fmla="*/ 85235 h 573"/>
                <a:gd name="T20" fmla="*/ 10370 w 399"/>
                <a:gd name="T21" fmla="*/ 94779 h 573"/>
                <a:gd name="T22" fmla="*/ 15693 w 399"/>
                <a:gd name="T23" fmla="*/ 111390 h 573"/>
                <a:gd name="T24" fmla="*/ 24659 w 399"/>
                <a:gd name="T25" fmla="*/ 116912 h 573"/>
                <a:gd name="T26" fmla="*/ 29960 w 399"/>
                <a:gd name="T27" fmla="*/ 111390 h 573"/>
                <a:gd name="T28" fmla="*/ 35015 w 399"/>
                <a:gd name="T29" fmla="*/ 116912 h 573"/>
                <a:gd name="T30" fmla="*/ 35015 w 399"/>
                <a:gd name="T31" fmla="*/ 120646 h 573"/>
                <a:gd name="T32" fmla="*/ 29960 w 399"/>
                <a:gd name="T33" fmla="*/ 126306 h 573"/>
                <a:gd name="T34" fmla="*/ 24659 w 399"/>
                <a:gd name="T35" fmla="*/ 137572 h 573"/>
                <a:gd name="T36" fmla="*/ 29960 w 399"/>
                <a:gd name="T37" fmla="*/ 148409 h 573"/>
                <a:gd name="T38" fmla="*/ 40442 w 399"/>
                <a:gd name="T39" fmla="*/ 158029 h 573"/>
                <a:gd name="T40" fmla="*/ 45766 w 399"/>
                <a:gd name="T41" fmla="*/ 158029 h 573"/>
                <a:gd name="T42" fmla="*/ 40442 w 399"/>
                <a:gd name="T43" fmla="*/ 137572 h 573"/>
                <a:gd name="T44" fmla="*/ 45766 w 399"/>
                <a:gd name="T45" fmla="*/ 116912 h 573"/>
                <a:gd name="T46" fmla="*/ 54624 w 399"/>
                <a:gd name="T47" fmla="*/ 105631 h 573"/>
                <a:gd name="T48" fmla="*/ 64994 w 399"/>
                <a:gd name="T49" fmla="*/ 100169 h 573"/>
                <a:gd name="T50" fmla="*/ 78740 w 399"/>
                <a:gd name="T51" fmla="*/ 94779 h 573"/>
                <a:gd name="T52" fmla="*/ 83950 w 399"/>
                <a:gd name="T53" fmla="*/ 89147 h 573"/>
                <a:gd name="T54" fmla="*/ 83950 w 399"/>
                <a:gd name="T55" fmla="*/ 79788 h 573"/>
                <a:gd name="T56" fmla="*/ 89775 w 399"/>
                <a:gd name="T57" fmla="*/ 62924 h 573"/>
                <a:gd name="T58" fmla="*/ 89775 w 399"/>
                <a:gd name="T59" fmla="*/ 53568 h 573"/>
                <a:gd name="T60" fmla="*/ 94837 w 399"/>
                <a:gd name="T61" fmla="*/ 42386 h 573"/>
                <a:gd name="T62" fmla="*/ 100171 w 399"/>
                <a:gd name="T63" fmla="*/ 36990 h 573"/>
                <a:gd name="T64" fmla="*/ 105462 w 399"/>
                <a:gd name="T65" fmla="*/ 36990 h 573"/>
                <a:gd name="T66" fmla="*/ 109046 w 399"/>
                <a:gd name="T67" fmla="*/ 31018 h 573"/>
                <a:gd name="T68" fmla="*/ 105462 w 399"/>
                <a:gd name="T69" fmla="*/ 31018 h 573"/>
                <a:gd name="T70" fmla="*/ 94837 w 399"/>
                <a:gd name="T71" fmla="*/ 25713 h 573"/>
                <a:gd name="T72" fmla="*/ 78740 w 399"/>
                <a:gd name="T73" fmla="*/ 22092 h 573"/>
                <a:gd name="T74" fmla="*/ 70298 w 399"/>
                <a:gd name="T75" fmla="*/ 16580 h 573"/>
                <a:gd name="T76" fmla="*/ 64994 w 399"/>
                <a:gd name="T77" fmla="*/ 25713 h 573"/>
                <a:gd name="T78" fmla="*/ 64994 w 399"/>
                <a:gd name="T79" fmla="*/ 16580 h 573"/>
                <a:gd name="T80" fmla="*/ 54624 w 399"/>
                <a:gd name="T81" fmla="*/ 11015 h 573"/>
                <a:gd name="T82" fmla="*/ 49307 w 399"/>
                <a:gd name="T83" fmla="*/ 5564 h 573"/>
                <a:gd name="T84" fmla="*/ 35015 w 399"/>
                <a:gd name="T85" fmla="*/ 0 h 573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99"/>
                <a:gd name="T130" fmla="*/ 0 h 573"/>
                <a:gd name="T131" fmla="*/ 399 w 399"/>
                <a:gd name="T132" fmla="*/ 573 h 573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99" h="573">
                  <a:moveTo>
                    <a:pt x="128" y="0"/>
                  </a:moveTo>
                  <a:lnTo>
                    <a:pt x="128" y="60"/>
                  </a:lnTo>
                  <a:lnTo>
                    <a:pt x="109" y="134"/>
                  </a:lnTo>
                  <a:lnTo>
                    <a:pt x="90" y="194"/>
                  </a:lnTo>
                  <a:lnTo>
                    <a:pt x="57" y="228"/>
                  </a:lnTo>
                  <a:lnTo>
                    <a:pt x="19" y="248"/>
                  </a:lnTo>
                  <a:lnTo>
                    <a:pt x="0" y="269"/>
                  </a:lnTo>
                  <a:lnTo>
                    <a:pt x="38" y="269"/>
                  </a:lnTo>
                  <a:lnTo>
                    <a:pt x="57" y="289"/>
                  </a:lnTo>
                  <a:lnTo>
                    <a:pt x="57" y="309"/>
                  </a:lnTo>
                  <a:lnTo>
                    <a:pt x="38" y="343"/>
                  </a:lnTo>
                  <a:lnTo>
                    <a:pt x="57" y="404"/>
                  </a:lnTo>
                  <a:lnTo>
                    <a:pt x="90" y="424"/>
                  </a:lnTo>
                  <a:lnTo>
                    <a:pt x="109" y="404"/>
                  </a:lnTo>
                  <a:lnTo>
                    <a:pt x="128" y="424"/>
                  </a:lnTo>
                  <a:lnTo>
                    <a:pt x="128" y="437"/>
                  </a:lnTo>
                  <a:lnTo>
                    <a:pt x="109" y="458"/>
                  </a:lnTo>
                  <a:lnTo>
                    <a:pt x="90" y="498"/>
                  </a:lnTo>
                  <a:lnTo>
                    <a:pt x="109" y="538"/>
                  </a:lnTo>
                  <a:lnTo>
                    <a:pt x="147" y="572"/>
                  </a:lnTo>
                  <a:lnTo>
                    <a:pt x="167" y="572"/>
                  </a:lnTo>
                  <a:lnTo>
                    <a:pt x="147" y="498"/>
                  </a:lnTo>
                  <a:lnTo>
                    <a:pt x="167" y="424"/>
                  </a:lnTo>
                  <a:lnTo>
                    <a:pt x="199" y="383"/>
                  </a:lnTo>
                  <a:lnTo>
                    <a:pt x="237" y="363"/>
                  </a:lnTo>
                  <a:lnTo>
                    <a:pt x="288" y="343"/>
                  </a:lnTo>
                  <a:lnTo>
                    <a:pt x="307" y="323"/>
                  </a:lnTo>
                  <a:lnTo>
                    <a:pt x="307" y="289"/>
                  </a:lnTo>
                  <a:lnTo>
                    <a:pt x="327" y="228"/>
                  </a:lnTo>
                  <a:lnTo>
                    <a:pt x="327" y="194"/>
                  </a:lnTo>
                  <a:lnTo>
                    <a:pt x="346" y="154"/>
                  </a:lnTo>
                  <a:lnTo>
                    <a:pt x="365" y="134"/>
                  </a:lnTo>
                  <a:lnTo>
                    <a:pt x="385" y="134"/>
                  </a:lnTo>
                  <a:lnTo>
                    <a:pt x="398" y="113"/>
                  </a:lnTo>
                  <a:lnTo>
                    <a:pt x="385" y="113"/>
                  </a:lnTo>
                  <a:lnTo>
                    <a:pt x="346" y="93"/>
                  </a:lnTo>
                  <a:lnTo>
                    <a:pt x="288" y="80"/>
                  </a:lnTo>
                  <a:lnTo>
                    <a:pt x="257" y="60"/>
                  </a:lnTo>
                  <a:lnTo>
                    <a:pt x="237" y="93"/>
                  </a:lnTo>
                  <a:lnTo>
                    <a:pt x="237" y="60"/>
                  </a:lnTo>
                  <a:lnTo>
                    <a:pt x="199" y="40"/>
                  </a:lnTo>
                  <a:lnTo>
                    <a:pt x="180" y="20"/>
                  </a:lnTo>
                  <a:lnTo>
                    <a:pt x="128" y="0"/>
                  </a:lnTo>
                </a:path>
              </a:pathLst>
            </a:custGeom>
            <a:noFill/>
            <a:ln w="12700" cap="rnd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50" name="Freeform 124"/>
            <p:cNvSpPr>
              <a:spLocks/>
            </p:cNvSpPr>
            <p:nvPr/>
          </p:nvSpPr>
          <p:spPr bwMode="auto">
            <a:xfrm>
              <a:off x="3278" y="1564"/>
              <a:ext cx="405" cy="730"/>
            </a:xfrm>
            <a:custGeom>
              <a:avLst/>
              <a:gdLst>
                <a:gd name="T0" fmla="*/ 34234 w 297"/>
                <a:gd name="T1" fmla="*/ 0 h 534"/>
                <a:gd name="T2" fmla="*/ 39259 w 297"/>
                <a:gd name="T3" fmla="*/ 5584 h 534"/>
                <a:gd name="T4" fmla="*/ 39259 w 297"/>
                <a:gd name="T5" fmla="*/ 11256 h 534"/>
                <a:gd name="T6" fmla="*/ 23980 w 297"/>
                <a:gd name="T7" fmla="*/ 26212 h 534"/>
                <a:gd name="T8" fmla="*/ 20453 w 297"/>
                <a:gd name="T9" fmla="*/ 37628 h 534"/>
                <a:gd name="T10" fmla="*/ 20453 w 297"/>
                <a:gd name="T11" fmla="*/ 52549 h 534"/>
                <a:gd name="T12" fmla="*/ 15232 w 297"/>
                <a:gd name="T13" fmla="*/ 63734 h 534"/>
                <a:gd name="T14" fmla="*/ 5007 w 297"/>
                <a:gd name="T15" fmla="*/ 78547 h 534"/>
                <a:gd name="T16" fmla="*/ 0 w 297"/>
                <a:gd name="T17" fmla="*/ 95396 h 534"/>
                <a:gd name="T18" fmla="*/ 0 w 297"/>
                <a:gd name="T19" fmla="*/ 110357 h 534"/>
                <a:gd name="T20" fmla="*/ 5007 w 297"/>
                <a:gd name="T21" fmla="*/ 127282 h 534"/>
                <a:gd name="T22" fmla="*/ 0 w 297"/>
                <a:gd name="T23" fmla="*/ 142291 h 534"/>
                <a:gd name="T24" fmla="*/ 5007 w 297"/>
                <a:gd name="T25" fmla="*/ 142291 h 534"/>
                <a:gd name="T26" fmla="*/ 15232 w 297"/>
                <a:gd name="T27" fmla="*/ 138662 h 534"/>
                <a:gd name="T28" fmla="*/ 23980 w 297"/>
                <a:gd name="T29" fmla="*/ 138662 h 534"/>
                <a:gd name="T30" fmla="*/ 29021 w 297"/>
                <a:gd name="T31" fmla="*/ 142291 h 534"/>
                <a:gd name="T32" fmla="*/ 39259 w 297"/>
                <a:gd name="T33" fmla="*/ 148312 h 534"/>
                <a:gd name="T34" fmla="*/ 44438 w 297"/>
                <a:gd name="T35" fmla="*/ 142291 h 534"/>
                <a:gd name="T36" fmla="*/ 52996 w 297"/>
                <a:gd name="T37" fmla="*/ 138662 h 534"/>
                <a:gd name="T38" fmla="*/ 73364 w 297"/>
                <a:gd name="T39" fmla="*/ 142291 h 534"/>
                <a:gd name="T40" fmla="*/ 73364 w 297"/>
                <a:gd name="T41" fmla="*/ 121854 h 534"/>
                <a:gd name="T42" fmla="*/ 68095 w 297"/>
                <a:gd name="T43" fmla="*/ 106882 h 534"/>
                <a:gd name="T44" fmla="*/ 73364 w 297"/>
                <a:gd name="T45" fmla="*/ 95396 h 534"/>
                <a:gd name="T46" fmla="*/ 78694 w 297"/>
                <a:gd name="T47" fmla="*/ 89846 h 534"/>
                <a:gd name="T48" fmla="*/ 78694 w 297"/>
                <a:gd name="T49" fmla="*/ 84219 h 534"/>
                <a:gd name="T50" fmla="*/ 73364 w 297"/>
                <a:gd name="T51" fmla="*/ 84219 h 534"/>
                <a:gd name="T52" fmla="*/ 63357 w 297"/>
                <a:gd name="T53" fmla="*/ 74874 h 534"/>
                <a:gd name="T54" fmla="*/ 57871 w 297"/>
                <a:gd name="T55" fmla="*/ 63734 h 534"/>
                <a:gd name="T56" fmla="*/ 63357 w 297"/>
                <a:gd name="T57" fmla="*/ 52549 h 534"/>
                <a:gd name="T58" fmla="*/ 68095 w 297"/>
                <a:gd name="T59" fmla="*/ 46643 h 534"/>
                <a:gd name="T60" fmla="*/ 68095 w 297"/>
                <a:gd name="T61" fmla="*/ 43104 h 534"/>
                <a:gd name="T62" fmla="*/ 63357 w 297"/>
                <a:gd name="T63" fmla="*/ 37628 h 534"/>
                <a:gd name="T64" fmla="*/ 57871 w 297"/>
                <a:gd name="T65" fmla="*/ 43104 h 534"/>
                <a:gd name="T66" fmla="*/ 49455 w 297"/>
                <a:gd name="T67" fmla="*/ 37628 h 534"/>
                <a:gd name="T68" fmla="*/ 44438 w 297"/>
                <a:gd name="T69" fmla="*/ 20569 h 534"/>
                <a:gd name="T70" fmla="*/ 49455 w 297"/>
                <a:gd name="T71" fmla="*/ 11256 h 534"/>
                <a:gd name="T72" fmla="*/ 49455 w 297"/>
                <a:gd name="T73" fmla="*/ 5584 h 534"/>
                <a:gd name="T74" fmla="*/ 44438 w 297"/>
                <a:gd name="T75" fmla="*/ 0 h 534"/>
                <a:gd name="T76" fmla="*/ 34234 w 297"/>
                <a:gd name="T77" fmla="*/ 0 h 53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297"/>
                <a:gd name="T118" fmla="*/ 0 h 534"/>
                <a:gd name="T119" fmla="*/ 297 w 297"/>
                <a:gd name="T120" fmla="*/ 534 h 534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297" h="534">
                  <a:moveTo>
                    <a:pt x="128" y="0"/>
                  </a:moveTo>
                  <a:lnTo>
                    <a:pt x="148" y="20"/>
                  </a:lnTo>
                  <a:lnTo>
                    <a:pt x="148" y="40"/>
                  </a:lnTo>
                  <a:lnTo>
                    <a:pt x="90" y="94"/>
                  </a:lnTo>
                  <a:lnTo>
                    <a:pt x="77" y="135"/>
                  </a:lnTo>
                  <a:lnTo>
                    <a:pt x="77" y="189"/>
                  </a:lnTo>
                  <a:lnTo>
                    <a:pt x="57" y="229"/>
                  </a:lnTo>
                  <a:lnTo>
                    <a:pt x="19" y="282"/>
                  </a:lnTo>
                  <a:lnTo>
                    <a:pt x="0" y="343"/>
                  </a:lnTo>
                  <a:lnTo>
                    <a:pt x="0" y="397"/>
                  </a:lnTo>
                  <a:lnTo>
                    <a:pt x="19" y="458"/>
                  </a:lnTo>
                  <a:lnTo>
                    <a:pt x="0" y="512"/>
                  </a:lnTo>
                  <a:lnTo>
                    <a:pt x="19" y="512"/>
                  </a:lnTo>
                  <a:lnTo>
                    <a:pt x="57" y="499"/>
                  </a:lnTo>
                  <a:lnTo>
                    <a:pt x="90" y="499"/>
                  </a:lnTo>
                  <a:lnTo>
                    <a:pt x="109" y="512"/>
                  </a:lnTo>
                  <a:lnTo>
                    <a:pt x="148" y="533"/>
                  </a:lnTo>
                  <a:lnTo>
                    <a:pt x="167" y="512"/>
                  </a:lnTo>
                  <a:lnTo>
                    <a:pt x="199" y="499"/>
                  </a:lnTo>
                  <a:lnTo>
                    <a:pt x="276" y="512"/>
                  </a:lnTo>
                  <a:lnTo>
                    <a:pt x="276" y="438"/>
                  </a:lnTo>
                  <a:lnTo>
                    <a:pt x="257" y="384"/>
                  </a:lnTo>
                  <a:lnTo>
                    <a:pt x="276" y="343"/>
                  </a:lnTo>
                  <a:lnTo>
                    <a:pt x="296" y="323"/>
                  </a:lnTo>
                  <a:lnTo>
                    <a:pt x="296" y="303"/>
                  </a:lnTo>
                  <a:lnTo>
                    <a:pt x="276" y="303"/>
                  </a:lnTo>
                  <a:lnTo>
                    <a:pt x="238" y="269"/>
                  </a:lnTo>
                  <a:lnTo>
                    <a:pt x="218" y="229"/>
                  </a:lnTo>
                  <a:lnTo>
                    <a:pt x="238" y="189"/>
                  </a:lnTo>
                  <a:lnTo>
                    <a:pt x="257" y="168"/>
                  </a:lnTo>
                  <a:lnTo>
                    <a:pt x="257" y="155"/>
                  </a:lnTo>
                  <a:lnTo>
                    <a:pt x="238" y="135"/>
                  </a:lnTo>
                  <a:lnTo>
                    <a:pt x="218" y="155"/>
                  </a:lnTo>
                  <a:lnTo>
                    <a:pt x="186" y="135"/>
                  </a:lnTo>
                  <a:lnTo>
                    <a:pt x="167" y="74"/>
                  </a:lnTo>
                  <a:lnTo>
                    <a:pt x="186" y="40"/>
                  </a:lnTo>
                  <a:lnTo>
                    <a:pt x="186" y="20"/>
                  </a:lnTo>
                  <a:lnTo>
                    <a:pt x="167" y="0"/>
                  </a:lnTo>
                  <a:lnTo>
                    <a:pt x="128" y="0"/>
                  </a:lnTo>
                </a:path>
              </a:pathLst>
            </a:custGeom>
            <a:solidFill>
              <a:srgbClr val="FF0000">
                <a:alpha val="30196"/>
              </a:srgbClr>
            </a:solidFill>
            <a:ln w="9525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51" name="Freeform 125"/>
            <p:cNvSpPr>
              <a:spLocks/>
            </p:cNvSpPr>
            <p:nvPr/>
          </p:nvSpPr>
          <p:spPr bwMode="auto">
            <a:xfrm>
              <a:off x="3278" y="1564"/>
              <a:ext cx="405" cy="730"/>
            </a:xfrm>
            <a:custGeom>
              <a:avLst/>
              <a:gdLst>
                <a:gd name="T0" fmla="*/ 34234 w 297"/>
                <a:gd name="T1" fmla="*/ 0 h 534"/>
                <a:gd name="T2" fmla="*/ 39259 w 297"/>
                <a:gd name="T3" fmla="*/ 5584 h 534"/>
                <a:gd name="T4" fmla="*/ 39259 w 297"/>
                <a:gd name="T5" fmla="*/ 11256 h 534"/>
                <a:gd name="T6" fmla="*/ 23980 w 297"/>
                <a:gd name="T7" fmla="*/ 26212 h 534"/>
                <a:gd name="T8" fmla="*/ 20453 w 297"/>
                <a:gd name="T9" fmla="*/ 37628 h 534"/>
                <a:gd name="T10" fmla="*/ 20453 w 297"/>
                <a:gd name="T11" fmla="*/ 52549 h 534"/>
                <a:gd name="T12" fmla="*/ 15232 w 297"/>
                <a:gd name="T13" fmla="*/ 63734 h 534"/>
                <a:gd name="T14" fmla="*/ 5007 w 297"/>
                <a:gd name="T15" fmla="*/ 78547 h 534"/>
                <a:gd name="T16" fmla="*/ 0 w 297"/>
                <a:gd name="T17" fmla="*/ 95396 h 534"/>
                <a:gd name="T18" fmla="*/ 0 w 297"/>
                <a:gd name="T19" fmla="*/ 110357 h 534"/>
                <a:gd name="T20" fmla="*/ 5007 w 297"/>
                <a:gd name="T21" fmla="*/ 127282 h 534"/>
                <a:gd name="T22" fmla="*/ 0 w 297"/>
                <a:gd name="T23" fmla="*/ 142291 h 534"/>
                <a:gd name="T24" fmla="*/ 5007 w 297"/>
                <a:gd name="T25" fmla="*/ 142291 h 534"/>
                <a:gd name="T26" fmla="*/ 15232 w 297"/>
                <a:gd name="T27" fmla="*/ 138662 h 534"/>
                <a:gd name="T28" fmla="*/ 23980 w 297"/>
                <a:gd name="T29" fmla="*/ 138662 h 534"/>
                <a:gd name="T30" fmla="*/ 29021 w 297"/>
                <a:gd name="T31" fmla="*/ 142291 h 534"/>
                <a:gd name="T32" fmla="*/ 39259 w 297"/>
                <a:gd name="T33" fmla="*/ 148312 h 534"/>
                <a:gd name="T34" fmla="*/ 44438 w 297"/>
                <a:gd name="T35" fmla="*/ 142291 h 534"/>
                <a:gd name="T36" fmla="*/ 52996 w 297"/>
                <a:gd name="T37" fmla="*/ 138662 h 534"/>
                <a:gd name="T38" fmla="*/ 73364 w 297"/>
                <a:gd name="T39" fmla="*/ 142291 h 534"/>
                <a:gd name="T40" fmla="*/ 73364 w 297"/>
                <a:gd name="T41" fmla="*/ 121854 h 534"/>
                <a:gd name="T42" fmla="*/ 68095 w 297"/>
                <a:gd name="T43" fmla="*/ 106882 h 534"/>
                <a:gd name="T44" fmla="*/ 73364 w 297"/>
                <a:gd name="T45" fmla="*/ 95396 h 534"/>
                <a:gd name="T46" fmla="*/ 78694 w 297"/>
                <a:gd name="T47" fmla="*/ 89846 h 534"/>
                <a:gd name="T48" fmla="*/ 78694 w 297"/>
                <a:gd name="T49" fmla="*/ 84219 h 534"/>
                <a:gd name="T50" fmla="*/ 73364 w 297"/>
                <a:gd name="T51" fmla="*/ 84219 h 534"/>
                <a:gd name="T52" fmla="*/ 63357 w 297"/>
                <a:gd name="T53" fmla="*/ 74874 h 534"/>
                <a:gd name="T54" fmla="*/ 57871 w 297"/>
                <a:gd name="T55" fmla="*/ 63734 h 534"/>
                <a:gd name="T56" fmla="*/ 63357 w 297"/>
                <a:gd name="T57" fmla="*/ 52549 h 534"/>
                <a:gd name="T58" fmla="*/ 68095 w 297"/>
                <a:gd name="T59" fmla="*/ 46643 h 534"/>
                <a:gd name="T60" fmla="*/ 68095 w 297"/>
                <a:gd name="T61" fmla="*/ 43104 h 534"/>
                <a:gd name="T62" fmla="*/ 63357 w 297"/>
                <a:gd name="T63" fmla="*/ 37628 h 534"/>
                <a:gd name="T64" fmla="*/ 57871 w 297"/>
                <a:gd name="T65" fmla="*/ 43104 h 534"/>
                <a:gd name="T66" fmla="*/ 49455 w 297"/>
                <a:gd name="T67" fmla="*/ 37628 h 534"/>
                <a:gd name="T68" fmla="*/ 44438 w 297"/>
                <a:gd name="T69" fmla="*/ 20569 h 534"/>
                <a:gd name="T70" fmla="*/ 49455 w 297"/>
                <a:gd name="T71" fmla="*/ 11256 h 534"/>
                <a:gd name="T72" fmla="*/ 49455 w 297"/>
                <a:gd name="T73" fmla="*/ 5584 h 534"/>
                <a:gd name="T74" fmla="*/ 44438 w 297"/>
                <a:gd name="T75" fmla="*/ 0 h 534"/>
                <a:gd name="T76" fmla="*/ 34234 w 297"/>
                <a:gd name="T77" fmla="*/ 0 h 53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297"/>
                <a:gd name="T118" fmla="*/ 0 h 534"/>
                <a:gd name="T119" fmla="*/ 297 w 297"/>
                <a:gd name="T120" fmla="*/ 534 h 534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297" h="534">
                  <a:moveTo>
                    <a:pt x="128" y="0"/>
                  </a:moveTo>
                  <a:lnTo>
                    <a:pt x="148" y="20"/>
                  </a:lnTo>
                  <a:lnTo>
                    <a:pt x="148" y="40"/>
                  </a:lnTo>
                  <a:lnTo>
                    <a:pt x="90" y="94"/>
                  </a:lnTo>
                  <a:lnTo>
                    <a:pt x="77" y="135"/>
                  </a:lnTo>
                  <a:lnTo>
                    <a:pt x="77" y="189"/>
                  </a:lnTo>
                  <a:lnTo>
                    <a:pt x="57" y="229"/>
                  </a:lnTo>
                  <a:lnTo>
                    <a:pt x="19" y="282"/>
                  </a:lnTo>
                  <a:lnTo>
                    <a:pt x="0" y="343"/>
                  </a:lnTo>
                  <a:lnTo>
                    <a:pt x="0" y="397"/>
                  </a:lnTo>
                  <a:lnTo>
                    <a:pt x="19" y="458"/>
                  </a:lnTo>
                  <a:lnTo>
                    <a:pt x="0" y="512"/>
                  </a:lnTo>
                  <a:lnTo>
                    <a:pt x="19" y="512"/>
                  </a:lnTo>
                  <a:lnTo>
                    <a:pt x="57" y="499"/>
                  </a:lnTo>
                  <a:lnTo>
                    <a:pt x="90" y="499"/>
                  </a:lnTo>
                  <a:lnTo>
                    <a:pt x="109" y="512"/>
                  </a:lnTo>
                  <a:lnTo>
                    <a:pt x="148" y="533"/>
                  </a:lnTo>
                  <a:lnTo>
                    <a:pt x="167" y="512"/>
                  </a:lnTo>
                  <a:lnTo>
                    <a:pt x="199" y="499"/>
                  </a:lnTo>
                  <a:lnTo>
                    <a:pt x="276" y="512"/>
                  </a:lnTo>
                  <a:lnTo>
                    <a:pt x="276" y="438"/>
                  </a:lnTo>
                  <a:lnTo>
                    <a:pt x="257" y="384"/>
                  </a:lnTo>
                  <a:lnTo>
                    <a:pt x="276" y="343"/>
                  </a:lnTo>
                  <a:lnTo>
                    <a:pt x="296" y="323"/>
                  </a:lnTo>
                  <a:lnTo>
                    <a:pt x="296" y="303"/>
                  </a:lnTo>
                  <a:lnTo>
                    <a:pt x="276" y="303"/>
                  </a:lnTo>
                  <a:lnTo>
                    <a:pt x="238" y="269"/>
                  </a:lnTo>
                  <a:lnTo>
                    <a:pt x="218" y="229"/>
                  </a:lnTo>
                  <a:lnTo>
                    <a:pt x="238" y="189"/>
                  </a:lnTo>
                  <a:lnTo>
                    <a:pt x="257" y="168"/>
                  </a:lnTo>
                  <a:lnTo>
                    <a:pt x="257" y="155"/>
                  </a:lnTo>
                  <a:lnTo>
                    <a:pt x="238" y="135"/>
                  </a:lnTo>
                  <a:lnTo>
                    <a:pt x="218" y="155"/>
                  </a:lnTo>
                  <a:lnTo>
                    <a:pt x="186" y="135"/>
                  </a:lnTo>
                  <a:lnTo>
                    <a:pt x="167" y="74"/>
                  </a:lnTo>
                  <a:lnTo>
                    <a:pt x="186" y="40"/>
                  </a:lnTo>
                  <a:lnTo>
                    <a:pt x="186" y="20"/>
                  </a:lnTo>
                  <a:lnTo>
                    <a:pt x="167" y="0"/>
                  </a:lnTo>
                  <a:lnTo>
                    <a:pt x="128" y="0"/>
                  </a:lnTo>
                </a:path>
              </a:pathLst>
            </a:custGeom>
            <a:noFill/>
            <a:ln w="12700" cap="rnd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52" name="Freeform 126"/>
            <p:cNvSpPr>
              <a:spLocks/>
            </p:cNvSpPr>
            <p:nvPr/>
          </p:nvSpPr>
          <p:spPr bwMode="auto">
            <a:xfrm>
              <a:off x="3103" y="2246"/>
              <a:ext cx="580" cy="499"/>
            </a:xfrm>
            <a:custGeom>
              <a:avLst/>
              <a:gdLst>
                <a:gd name="T0" fmla="*/ 34541 w 425"/>
                <a:gd name="T1" fmla="*/ 3680 h 365"/>
                <a:gd name="T2" fmla="*/ 34541 w 425"/>
                <a:gd name="T3" fmla="*/ 15049 h 365"/>
                <a:gd name="T4" fmla="*/ 29368 w 425"/>
                <a:gd name="T5" fmla="*/ 26226 h 365"/>
                <a:gd name="T6" fmla="*/ 20690 w 425"/>
                <a:gd name="T7" fmla="*/ 31705 h 365"/>
                <a:gd name="T8" fmla="*/ 15352 w 425"/>
                <a:gd name="T9" fmla="*/ 41008 h 365"/>
                <a:gd name="T10" fmla="*/ 5138 w 425"/>
                <a:gd name="T11" fmla="*/ 52570 h 365"/>
                <a:gd name="T12" fmla="*/ 0 w 425"/>
                <a:gd name="T13" fmla="*/ 69216 h 365"/>
                <a:gd name="T14" fmla="*/ 0 w 425"/>
                <a:gd name="T15" fmla="*/ 78607 h 365"/>
                <a:gd name="T16" fmla="*/ 10271 w 425"/>
                <a:gd name="T17" fmla="*/ 84293 h 365"/>
                <a:gd name="T18" fmla="*/ 29368 w 425"/>
                <a:gd name="T19" fmla="*/ 101387 h 365"/>
                <a:gd name="T20" fmla="*/ 39624 w 425"/>
                <a:gd name="T21" fmla="*/ 101387 h 365"/>
                <a:gd name="T22" fmla="*/ 50281 w 425"/>
                <a:gd name="T23" fmla="*/ 89883 h 365"/>
                <a:gd name="T24" fmla="*/ 63890 w 425"/>
                <a:gd name="T25" fmla="*/ 84293 h 365"/>
                <a:gd name="T26" fmla="*/ 84653 w 425"/>
                <a:gd name="T27" fmla="*/ 84293 h 365"/>
                <a:gd name="T28" fmla="*/ 93261 w 425"/>
                <a:gd name="T29" fmla="*/ 72890 h 365"/>
                <a:gd name="T30" fmla="*/ 93261 w 425"/>
                <a:gd name="T31" fmla="*/ 69216 h 365"/>
                <a:gd name="T32" fmla="*/ 88186 w 425"/>
                <a:gd name="T33" fmla="*/ 57761 h 365"/>
                <a:gd name="T34" fmla="*/ 93261 w 425"/>
                <a:gd name="T35" fmla="*/ 52570 h 365"/>
                <a:gd name="T36" fmla="*/ 93261 w 425"/>
                <a:gd name="T37" fmla="*/ 41008 h 365"/>
                <a:gd name="T38" fmla="*/ 98537 w 425"/>
                <a:gd name="T39" fmla="*/ 37719 h 365"/>
                <a:gd name="T40" fmla="*/ 103580 w 425"/>
                <a:gd name="T41" fmla="*/ 26226 h 365"/>
                <a:gd name="T42" fmla="*/ 114298 w 425"/>
                <a:gd name="T43" fmla="*/ 31705 h 365"/>
                <a:gd name="T44" fmla="*/ 114298 w 425"/>
                <a:gd name="T45" fmla="*/ 15049 h 365"/>
                <a:gd name="T46" fmla="*/ 108828 w 425"/>
                <a:gd name="T47" fmla="*/ 3680 h 365"/>
                <a:gd name="T48" fmla="*/ 88186 w 425"/>
                <a:gd name="T49" fmla="*/ 0 h 365"/>
                <a:gd name="T50" fmla="*/ 79670 w 425"/>
                <a:gd name="T51" fmla="*/ 3680 h 365"/>
                <a:gd name="T52" fmla="*/ 74361 w 425"/>
                <a:gd name="T53" fmla="*/ 9265 h 365"/>
                <a:gd name="T54" fmla="*/ 63890 w 425"/>
                <a:gd name="T55" fmla="*/ 3680 h 365"/>
                <a:gd name="T56" fmla="*/ 58845 w 425"/>
                <a:gd name="T57" fmla="*/ 0 h 365"/>
                <a:gd name="T58" fmla="*/ 50281 w 425"/>
                <a:gd name="T59" fmla="*/ 0 h 365"/>
                <a:gd name="T60" fmla="*/ 39624 w 425"/>
                <a:gd name="T61" fmla="*/ 3680 h 365"/>
                <a:gd name="T62" fmla="*/ 34541 w 425"/>
                <a:gd name="T63" fmla="*/ 3680 h 365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425"/>
                <a:gd name="T97" fmla="*/ 0 h 365"/>
                <a:gd name="T98" fmla="*/ 425 w 425"/>
                <a:gd name="T99" fmla="*/ 365 h 365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425" h="365">
                  <a:moveTo>
                    <a:pt x="128" y="13"/>
                  </a:moveTo>
                  <a:lnTo>
                    <a:pt x="128" y="54"/>
                  </a:lnTo>
                  <a:lnTo>
                    <a:pt x="109" y="94"/>
                  </a:lnTo>
                  <a:lnTo>
                    <a:pt x="77" y="114"/>
                  </a:lnTo>
                  <a:lnTo>
                    <a:pt x="57" y="148"/>
                  </a:lnTo>
                  <a:lnTo>
                    <a:pt x="19" y="189"/>
                  </a:lnTo>
                  <a:lnTo>
                    <a:pt x="0" y="249"/>
                  </a:lnTo>
                  <a:lnTo>
                    <a:pt x="0" y="282"/>
                  </a:lnTo>
                  <a:lnTo>
                    <a:pt x="38" y="303"/>
                  </a:lnTo>
                  <a:lnTo>
                    <a:pt x="109" y="364"/>
                  </a:lnTo>
                  <a:lnTo>
                    <a:pt x="147" y="364"/>
                  </a:lnTo>
                  <a:lnTo>
                    <a:pt x="186" y="323"/>
                  </a:lnTo>
                  <a:lnTo>
                    <a:pt x="237" y="303"/>
                  </a:lnTo>
                  <a:lnTo>
                    <a:pt x="314" y="303"/>
                  </a:lnTo>
                  <a:lnTo>
                    <a:pt x="346" y="262"/>
                  </a:lnTo>
                  <a:lnTo>
                    <a:pt x="346" y="249"/>
                  </a:lnTo>
                  <a:lnTo>
                    <a:pt x="327" y="208"/>
                  </a:lnTo>
                  <a:lnTo>
                    <a:pt x="346" y="189"/>
                  </a:lnTo>
                  <a:lnTo>
                    <a:pt x="346" y="148"/>
                  </a:lnTo>
                  <a:lnTo>
                    <a:pt x="366" y="135"/>
                  </a:lnTo>
                  <a:lnTo>
                    <a:pt x="385" y="94"/>
                  </a:lnTo>
                  <a:lnTo>
                    <a:pt x="424" y="114"/>
                  </a:lnTo>
                  <a:lnTo>
                    <a:pt x="424" y="54"/>
                  </a:lnTo>
                  <a:lnTo>
                    <a:pt x="404" y="13"/>
                  </a:lnTo>
                  <a:lnTo>
                    <a:pt x="327" y="0"/>
                  </a:lnTo>
                  <a:lnTo>
                    <a:pt x="295" y="13"/>
                  </a:lnTo>
                  <a:lnTo>
                    <a:pt x="276" y="33"/>
                  </a:lnTo>
                  <a:lnTo>
                    <a:pt x="237" y="13"/>
                  </a:lnTo>
                  <a:lnTo>
                    <a:pt x="218" y="0"/>
                  </a:lnTo>
                  <a:lnTo>
                    <a:pt x="186" y="0"/>
                  </a:lnTo>
                  <a:lnTo>
                    <a:pt x="147" y="13"/>
                  </a:lnTo>
                  <a:lnTo>
                    <a:pt x="128" y="13"/>
                  </a:lnTo>
                </a:path>
              </a:pathLst>
            </a:custGeom>
            <a:solidFill>
              <a:srgbClr val="FFFF00">
                <a:alpha val="3019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53" name="Freeform 127"/>
            <p:cNvSpPr>
              <a:spLocks/>
            </p:cNvSpPr>
            <p:nvPr/>
          </p:nvSpPr>
          <p:spPr bwMode="auto">
            <a:xfrm>
              <a:off x="3103" y="2246"/>
              <a:ext cx="580" cy="499"/>
            </a:xfrm>
            <a:custGeom>
              <a:avLst/>
              <a:gdLst>
                <a:gd name="T0" fmla="*/ 34541 w 425"/>
                <a:gd name="T1" fmla="*/ 3680 h 365"/>
                <a:gd name="T2" fmla="*/ 34541 w 425"/>
                <a:gd name="T3" fmla="*/ 15049 h 365"/>
                <a:gd name="T4" fmla="*/ 29368 w 425"/>
                <a:gd name="T5" fmla="*/ 26226 h 365"/>
                <a:gd name="T6" fmla="*/ 20690 w 425"/>
                <a:gd name="T7" fmla="*/ 31705 h 365"/>
                <a:gd name="T8" fmla="*/ 15352 w 425"/>
                <a:gd name="T9" fmla="*/ 41008 h 365"/>
                <a:gd name="T10" fmla="*/ 5138 w 425"/>
                <a:gd name="T11" fmla="*/ 52570 h 365"/>
                <a:gd name="T12" fmla="*/ 0 w 425"/>
                <a:gd name="T13" fmla="*/ 69216 h 365"/>
                <a:gd name="T14" fmla="*/ 0 w 425"/>
                <a:gd name="T15" fmla="*/ 78607 h 365"/>
                <a:gd name="T16" fmla="*/ 10271 w 425"/>
                <a:gd name="T17" fmla="*/ 84293 h 365"/>
                <a:gd name="T18" fmla="*/ 29368 w 425"/>
                <a:gd name="T19" fmla="*/ 101387 h 365"/>
                <a:gd name="T20" fmla="*/ 39624 w 425"/>
                <a:gd name="T21" fmla="*/ 101387 h 365"/>
                <a:gd name="T22" fmla="*/ 50281 w 425"/>
                <a:gd name="T23" fmla="*/ 89883 h 365"/>
                <a:gd name="T24" fmla="*/ 63890 w 425"/>
                <a:gd name="T25" fmla="*/ 84293 h 365"/>
                <a:gd name="T26" fmla="*/ 84653 w 425"/>
                <a:gd name="T27" fmla="*/ 84293 h 365"/>
                <a:gd name="T28" fmla="*/ 93261 w 425"/>
                <a:gd name="T29" fmla="*/ 72890 h 365"/>
                <a:gd name="T30" fmla="*/ 93261 w 425"/>
                <a:gd name="T31" fmla="*/ 69216 h 365"/>
                <a:gd name="T32" fmla="*/ 88186 w 425"/>
                <a:gd name="T33" fmla="*/ 57761 h 365"/>
                <a:gd name="T34" fmla="*/ 93261 w 425"/>
                <a:gd name="T35" fmla="*/ 52570 h 365"/>
                <a:gd name="T36" fmla="*/ 93261 w 425"/>
                <a:gd name="T37" fmla="*/ 41008 h 365"/>
                <a:gd name="T38" fmla="*/ 98537 w 425"/>
                <a:gd name="T39" fmla="*/ 37719 h 365"/>
                <a:gd name="T40" fmla="*/ 103580 w 425"/>
                <a:gd name="T41" fmla="*/ 26226 h 365"/>
                <a:gd name="T42" fmla="*/ 114298 w 425"/>
                <a:gd name="T43" fmla="*/ 31705 h 365"/>
                <a:gd name="T44" fmla="*/ 114298 w 425"/>
                <a:gd name="T45" fmla="*/ 15049 h 365"/>
                <a:gd name="T46" fmla="*/ 108828 w 425"/>
                <a:gd name="T47" fmla="*/ 3680 h 365"/>
                <a:gd name="T48" fmla="*/ 88186 w 425"/>
                <a:gd name="T49" fmla="*/ 0 h 365"/>
                <a:gd name="T50" fmla="*/ 79670 w 425"/>
                <a:gd name="T51" fmla="*/ 3680 h 365"/>
                <a:gd name="T52" fmla="*/ 74361 w 425"/>
                <a:gd name="T53" fmla="*/ 9265 h 365"/>
                <a:gd name="T54" fmla="*/ 63890 w 425"/>
                <a:gd name="T55" fmla="*/ 3680 h 365"/>
                <a:gd name="T56" fmla="*/ 58845 w 425"/>
                <a:gd name="T57" fmla="*/ 0 h 365"/>
                <a:gd name="T58" fmla="*/ 50281 w 425"/>
                <a:gd name="T59" fmla="*/ 0 h 365"/>
                <a:gd name="T60" fmla="*/ 39624 w 425"/>
                <a:gd name="T61" fmla="*/ 3680 h 365"/>
                <a:gd name="T62" fmla="*/ 34541 w 425"/>
                <a:gd name="T63" fmla="*/ 3680 h 365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425"/>
                <a:gd name="T97" fmla="*/ 0 h 365"/>
                <a:gd name="T98" fmla="*/ 425 w 425"/>
                <a:gd name="T99" fmla="*/ 365 h 365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425" h="365">
                  <a:moveTo>
                    <a:pt x="128" y="13"/>
                  </a:moveTo>
                  <a:lnTo>
                    <a:pt x="128" y="54"/>
                  </a:lnTo>
                  <a:lnTo>
                    <a:pt x="109" y="94"/>
                  </a:lnTo>
                  <a:lnTo>
                    <a:pt x="77" y="114"/>
                  </a:lnTo>
                  <a:lnTo>
                    <a:pt x="57" y="148"/>
                  </a:lnTo>
                  <a:lnTo>
                    <a:pt x="19" y="189"/>
                  </a:lnTo>
                  <a:lnTo>
                    <a:pt x="0" y="249"/>
                  </a:lnTo>
                  <a:lnTo>
                    <a:pt x="0" y="282"/>
                  </a:lnTo>
                  <a:lnTo>
                    <a:pt x="38" y="303"/>
                  </a:lnTo>
                  <a:lnTo>
                    <a:pt x="109" y="364"/>
                  </a:lnTo>
                  <a:lnTo>
                    <a:pt x="147" y="364"/>
                  </a:lnTo>
                  <a:lnTo>
                    <a:pt x="186" y="323"/>
                  </a:lnTo>
                  <a:lnTo>
                    <a:pt x="237" y="303"/>
                  </a:lnTo>
                  <a:lnTo>
                    <a:pt x="314" y="303"/>
                  </a:lnTo>
                  <a:lnTo>
                    <a:pt x="346" y="262"/>
                  </a:lnTo>
                  <a:lnTo>
                    <a:pt x="346" y="249"/>
                  </a:lnTo>
                  <a:lnTo>
                    <a:pt x="327" y="208"/>
                  </a:lnTo>
                  <a:lnTo>
                    <a:pt x="346" y="189"/>
                  </a:lnTo>
                  <a:lnTo>
                    <a:pt x="346" y="148"/>
                  </a:lnTo>
                  <a:lnTo>
                    <a:pt x="366" y="135"/>
                  </a:lnTo>
                  <a:lnTo>
                    <a:pt x="385" y="94"/>
                  </a:lnTo>
                  <a:lnTo>
                    <a:pt x="424" y="114"/>
                  </a:lnTo>
                  <a:lnTo>
                    <a:pt x="424" y="54"/>
                  </a:lnTo>
                  <a:lnTo>
                    <a:pt x="404" y="13"/>
                  </a:lnTo>
                  <a:lnTo>
                    <a:pt x="327" y="0"/>
                  </a:lnTo>
                  <a:lnTo>
                    <a:pt x="295" y="13"/>
                  </a:lnTo>
                  <a:lnTo>
                    <a:pt x="276" y="33"/>
                  </a:lnTo>
                  <a:lnTo>
                    <a:pt x="237" y="13"/>
                  </a:lnTo>
                  <a:lnTo>
                    <a:pt x="218" y="0"/>
                  </a:lnTo>
                  <a:lnTo>
                    <a:pt x="186" y="0"/>
                  </a:lnTo>
                  <a:lnTo>
                    <a:pt x="147" y="13"/>
                  </a:lnTo>
                  <a:lnTo>
                    <a:pt x="128" y="13"/>
                  </a:lnTo>
                </a:path>
              </a:pathLst>
            </a:custGeom>
            <a:noFill/>
            <a:ln w="12700" cap="rnd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54" name="Freeform 128"/>
            <p:cNvSpPr>
              <a:spLocks/>
            </p:cNvSpPr>
            <p:nvPr/>
          </p:nvSpPr>
          <p:spPr bwMode="auto">
            <a:xfrm>
              <a:off x="2804" y="2586"/>
              <a:ext cx="501" cy="573"/>
            </a:xfrm>
            <a:custGeom>
              <a:avLst/>
              <a:gdLst>
                <a:gd name="T0" fmla="*/ 59219 w 367"/>
                <a:gd name="T1" fmla="*/ 3683 h 419"/>
                <a:gd name="T2" fmla="*/ 55536 w 367"/>
                <a:gd name="T3" fmla="*/ 3683 h 419"/>
                <a:gd name="T4" fmla="*/ 50474 w 367"/>
                <a:gd name="T5" fmla="*/ 0 h 419"/>
                <a:gd name="T6" fmla="*/ 45057 w 367"/>
                <a:gd name="T7" fmla="*/ 0 h 419"/>
                <a:gd name="T8" fmla="*/ 39903 w 367"/>
                <a:gd name="T9" fmla="*/ 3683 h 419"/>
                <a:gd name="T10" fmla="*/ 29492 w 367"/>
                <a:gd name="T11" fmla="*/ 9290 h 419"/>
                <a:gd name="T12" fmla="*/ 15461 w 367"/>
                <a:gd name="T13" fmla="*/ 3683 h 419"/>
                <a:gd name="T14" fmla="*/ 5155 w 367"/>
                <a:gd name="T15" fmla="*/ 3683 h 419"/>
                <a:gd name="T16" fmla="*/ 0 w 367"/>
                <a:gd name="T17" fmla="*/ 9290 h 419"/>
                <a:gd name="T18" fmla="*/ 0 w 367"/>
                <a:gd name="T19" fmla="*/ 26395 h 419"/>
                <a:gd name="T20" fmla="*/ 5155 w 367"/>
                <a:gd name="T21" fmla="*/ 31819 h 419"/>
                <a:gd name="T22" fmla="*/ 5155 w 367"/>
                <a:gd name="T23" fmla="*/ 41281 h 419"/>
                <a:gd name="T24" fmla="*/ 0 w 367"/>
                <a:gd name="T25" fmla="*/ 52858 h 419"/>
                <a:gd name="T26" fmla="*/ 0 w 367"/>
                <a:gd name="T27" fmla="*/ 85132 h 419"/>
                <a:gd name="T28" fmla="*/ 5155 w 367"/>
                <a:gd name="T29" fmla="*/ 90757 h 419"/>
                <a:gd name="T30" fmla="*/ 26032 w 367"/>
                <a:gd name="T31" fmla="*/ 90757 h 419"/>
                <a:gd name="T32" fmla="*/ 29492 w 367"/>
                <a:gd name="T33" fmla="*/ 96179 h 419"/>
                <a:gd name="T34" fmla="*/ 34721 w 367"/>
                <a:gd name="T35" fmla="*/ 111158 h 419"/>
                <a:gd name="T36" fmla="*/ 39903 w 367"/>
                <a:gd name="T37" fmla="*/ 116964 h 419"/>
                <a:gd name="T38" fmla="*/ 50474 w 367"/>
                <a:gd name="T39" fmla="*/ 116964 h 419"/>
                <a:gd name="T40" fmla="*/ 50474 w 367"/>
                <a:gd name="T41" fmla="*/ 111158 h 419"/>
                <a:gd name="T42" fmla="*/ 59219 w 367"/>
                <a:gd name="T43" fmla="*/ 96179 h 419"/>
                <a:gd name="T44" fmla="*/ 64214 w 367"/>
                <a:gd name="T45" fmla="*/ 90757 h 419"/>
                <a:gd name="T46" fmla="*/ 79980 w 367"/>
                <a:gd name="T47" fmla="*/ 73567 h 419"/>
                <a:gd name="T48" fmla="*/ 88516 w 367"/>
                <a:gd name="T49" fmla="*/ 58572 h 419"/>
                <a:gd name="T50" fmla="*/ 99253 w 367"/>
                <a:gd name="T51" fmla="*/ 41281 h 419"/>
                <a:gd name="T52" fmla="*/ 99253 w 367"/>
                <a:gd name="T53" fmla="*/ 31819 h 419"/>
                <a:gd name="T54" fmla="*/ 88516 w 367"/>
                <a:gd name="T55" fmla="*/ 31819 h 419"/>
                <a:gd name="T56" fmla="*/ 69255 w 367"/>
                <a:gd name="T57" fmla="*/ 15113 h 419"/>
                <a:gd name="T58" fmla="*/ 59219 w 367"/>
                <a:gd name="T59" fmla="*/ 9290 h 419"/>
                <a:gd name="T60" fmla="*/ 59219 w 367"/>
                <a:gd name="T61" fmla="*/ 3683 h 419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367"/>
                <a:gd name="T94" fmla="*/ 0 h 419"/>
                <a:gd name="T95" fmla="*/ 367 w 367"/>
                <a:gd name="T96" fmla="*/ 419 h 419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367" h="419">
                  <a:moveTo>
                    <a:pt x="218" y="13"/>
                  </a:moveTo>
                  <a:lnTo>
                    <a:pt x="205" y="13"/>
                  </a:lnTo>
                  <a:lnTo>
                    <a:pt x="186" y="0"/>
                  </a:lnTo>
                  <a:lnTo>
                    <a:pt x="166" y="0"/>
                  </a:lnTo>
                  <a:lnTo>
                    <a:pt x="147" y="13"/>
                  </a:lnTo>
                  <a:lnTo>
                    <a:pt x="109" y="33"/>
                  </a:lnTo>
                  <a:lnTo>
                    <a:pt x="57" y="13"/>
                  </a:lnTo>
                  <a:lnTo>
                    <a:pt x="19" y="13"/>
                  </a:lnTo>
                  <a:lnTo>
                    <a:pt x="0" y="33"/>
                  </a:lnTo>
                  <a:lnTo>
                    <a:pt x="0" y="94"/>
                  </a:lnTo>
                  <a:lnTo>
                    <a:pt x="19" y="114"/>
                  </a:lnTo>
                  <a:lnTo>
                    <a:pt x="19" y="148"/>
                  </a:lnTo>
                  <a:lnTo>
                    <a:pt x="0" y="189"/>
                  </a:lnTo>
                  <a:lnTo>
                    <a:pt x="0" y="304"/>
                  </a:lnTo>
                  <a:lnTo>
                    <a:pt x="19" y="324"/>
                  </a:lnTo>
                  <a:lnTo>
                    <a:pt x="96" y="324"/>
                  </a:lnTo>
                  <a:lnTo>
                    <a:pt x="109" y="344"/>
                  </a:lnTo>
                  <a:lnTo>
                    <a:pt x="128" y="397"/>
                  </a:lnTo>
                  <a:lnTo>
                    <a:pt x="147" y="418"/>
                  </a:lnTo>
                  <a:lnTo>
                    <a:pt x="186" y="418"/>
                  </a:lnTo>
                  <a:lnTo>
                    <a:pt x="186" y="397"/>
                  </a:lnTo>
                  <a:lnTo>
                    <a:pt x="218" y="344"/>
                  </a:lnTo>
                  <a:lnTo>
                    <a:pt x="237" y="324"/>
                  </a:lnTo>
                  <a:lnTo>
                    <a:pt x="295" y="263"/>
                  </a:lnTo>
                  <a:lnTo>
                    <a:pt x="327" y="209"/>
                  </a:lnTo>
                  <a:lnTo>
                    <a:pt x="366" y="148"/>
                  </a:lnTo>
                  <a:lnTo>
                    <a:pt x="366" y="114"/>
                  </a:lnTo>
                  <a:lnTo>
                    <a:pt x="327" y="114"/>
                  </a:lnTo>
                  <a:lnTo>
                    <a:pt x="256" y="54"/>
                  </a:lnTo>
                  <a:lnTo>
                    <a:pt x="218" y="33"/>
                  </a:lnTo>
                  <a:lnTo>
                    <a:pt x="218" y="13"/>
                  </a:lnTo>
                </a:path>
              </a:pathLst>
            </a:custGeom>
            <a:solidFill>
              <a:srgbClr val="FF0000">
                <a:alpha val="30196"/>
              </a:srgbClr>
            </a:solidFill>
            <a:ln w="9525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55" name="Freeform 129"/>
            <p:cNvSpPr>
              <a:spLocks/>
            </p:cNvSpPr>
            <p:nvPr/>
          </p:nvSpPr>
          <p:spPr bwMode="auto">
            <a:xfrm>
              <a:off x="2804" y="2586"/>
              <a:ext cx="501" cy="573"/>
            </a:xfrm>
            <a:custGeom>
              <a:avLst/>
              <a:gdLst>
                <a:gd name="T0" fmla="*/ 59219 w 367"/>
                <a:gd name="T1" fmla="*/ 3683 h 419"/>
                <a:gd name="T2" fmla="*/ 55536 w 367"/>
                <a:gd name="T3" fmla="*/ 3683 h 419"/>
                <a:gd name="T4" fmla="*/ 50474 w 367"/>
                <a:gd name="T5" fmla="*/ 0 h 419"/>
                <a:gd name="T6" fmla="*/ 45057 w 367"/>
                <a:gd name="T7" fmla="*/ 0 h 419"/>
                <a:gd name="T8" fmla="*/ 39903 w 367"/>
                <a:gd name="T9" fmla="*/ 3683 h 419"/>
                <a:gd name="T10" fmla="*/ 29492 w 367"/>
                <a:gd name="T11" fmla="*/ 9290 h 419"/>
                <a:gd name="T12" fmla="*/ 15461 w 367"/>
                <a:gd name="T13" fmla="*/ 3683 h 419"/>
                <a:gd name="T14" fmla="*/ 5155 w 367"/>
                <a:gd name="T15" fmla="*/ 3683 h 419"/>
                <a:gd name="T16" fmla="*/ 0 w 367"/>
                <a:gd name="T17" fmla="*/ 9290 h 419"/>
                <a:gd name="T18" fmla="*/ 0 w 367"/>
                <a:gd name="T19" fmla="*/ 26395 h 419"/>
                <a:gd name="T20" fmla="*/ 5155 w 367"/>
                <a:gd name="T21" fmla="*/ 31819 h 419"/>
                <a:gd name="T22" fmla="*/ 5155 w 367"/>
                <a:gd name="T23" fmla="*/ 41281 h 419"/>
                <a:gd name="T24" fmla="*/ 0 w 367"/>
                <a:gd name="T25" fmla="*/ 52858 h 419"/>
                <a:gd name="T26" fmla="*/ 0 w 367"/>
                <a:gd name="T27" fmla="*/ 85132 h 419"/>
                <a:gd name="T28" fmla="*/ 5155 w 367"/>
                <a:gd name="T29" fmla="*/ 90757 h 419"/>
                <a:gd name="T30" fmla="*/ 26032 w 367"/>
                <a:gd name="T31" fmla="*/ 90757 h 419"/>
                <a:gd name="T32" fmla="*/ 29492 w 367"/>
                <a:gd name="T33" fmla="*/ 96179 h 419"/>
                <a:gd name="T34" fmla="*/ 34721 w 367"/>
                <a:gd name="T35" fmla="*/ 111158 h 419"/>
                <a:gd name="T36" fmla="*/ 39903 w 367"/>
                <a:gd name="T37" fmla="*/ 116964 h 419"/>
                <a:gd name="T38" fmla="*/ 50474 w 367"/>
                <a:gd name="T39" fmla="*/ 116964 h 419"/>
                <a:gd name="T40" fmla="*/ 50474 w 367"/>
                <a:gd name="T41" fmla="*/ 111158 h 419"/>
                <a:gd name="T42" fmla="*/ 59219 w 367"/>
                <a:gd name="T43" fmla="*/ 96179 h 419"/>
                <a:gd name="T44" fmla="*/ 64214 w 367"/>
                <a:gd name="T45" fmla="*/ 90757 h 419"/>
                <a:gd name="T46" fmla="*/ 79980 w 367"/>
                <a:gd name="T47" fmla="*/ 73567 h 419"/>
                <a:gd name="T48" fmla="*/ 88516 w 367"/>
                <a:gd name="T49" fmla="*/ 58572 h 419"/>
                <a:gd name="T50" fmla="*/ 99253 w 367"/>
                <a:gd name="T51" fmla="*/ 41281 h 419"/>
                <a:gd name="T52" fmla="*/ 99253 w 367"/>
                <a:gd name="T53" fmla="*/ 31819 h 419"/>
                <a:gd name="T54" fmla="*/ 88516 w 367"/>
                <a:gd name="T55" fmla="*/ 31819 h 419"/>
                <a:gd name="T56" fmla="*/ 69255 w 367"/>
                <a:gd name="T57" fmla="*/ 15113 h 419"/>
                <a:gd name="T58" fmla="*/ 59219 w 367"/>
                <a:gd name="T59" fmla="*/ 9290 h 419"/>
                <a:gd name="T60" fmla="*/ 59219 w 367"/>
                <a:gd name="T61" fmla="*/ 3683 h 419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367"/>
                <a:gd name="T94" fmla="*/ 0 h 419"/>
                <a:gd name="T95" fmla="*/ 367 w 367"/>
                <a:gd name="T96" fmla="*/ 419 h 419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367" h="419">
                  <a:moveTo>
                    <a:pt x="218" y="13"/>
                  </a:moveTo>
                  <a:lnTo>
                    <a:pt x="205" y="13"/>
                  </a:lnTo>
                  <a:lnTo>
                    <a:pt x="186" y="0"/>
                  </a:lnTo>
                  <a:lnTo>
                    <a:pt x="166" y="0"/>
                  </a:lnTo>
                  <a:lnTo>
                    <a:pt x="147" y="13"/>
                  </a:lnTo>
                  <a:lnTo>
                    <a:pt x="109" y="33"/>
                  </a:lnTo>
                  <a:lnTo>
                    <a:pt x="57" y="13"/>
                  </a:lnTo>
                  <a:lnTo>
                    <a:pt x="19" y="13"/>
                  </a:lnTo>
                  <a:lnTo>
                    <a:pt x="0" y="33"/>
                  </a:lnTo>
                  <a:lnTo>
                    <a:pt x="0" y="94"/>
                  </a:lnTo>
                  <a:lnTo>
                    <a:pt x="19" y="114"/>
                  </a:lnTo>
                  <a:lnTo>
                    <a:pt x="19" y="148"/>
                  </a:lnTo>
                  <a:lnTo>
                    <a:pt x="0" y="189"/>
                  </a:lnTo>
                  <a:lnTo>
                    <a:pt x="0" y="304"/>
                  </a:lnTo>
                  <a:lnTo>
                    <a:pt x="19" y="324"/>
                  </a:lnTo>
                  <a:lnTo>
                    <a:pt x="96" y="324"/>
                  </a:lnTo>
                  <a:lnTo>
                    <a:pt x="109" y="344"/>
                  </a:lnTo>
                  <a:lnTo>
                    <a:pt x="128" y="397"/>
                  </a:lnTo>
                  <a:lnTo>
                    <a:pt x="147" y="418"/>
                  </a:lnTo>
                  <a:lnTo>
                    <a:pt x="186" y="418"/>
                  </a:lnTo>
                  <a:lnTo>
                    <a:pt x="186" y="397"/>
                  </a:lnTo>
                  <a:lnTo>
                    <a:pt x="218" y="344"/>
                  </a:lnTo>
                  <a:lnTo>
                    <a:pt x="237" y="324"/>
                  </a:lnTo>
                  <a:lnTo>
                    <a:pt x="295" y="263"/>
                  </a:lnTo>
                  <a:lnTo>
                    <a:pt x="327" y="209"/>
                  </a:lnTo>
                  <a:lnTo>
                    <a:pt x="366" y="148"/>
                  </a:lnTo>
                  <a:lnTo>
                    <a:pt x="366" y="114"/>
                  </a:lnTo>
                  <a:lnTo>
                    <a:pt x="327" y="114"/>
                  </a:lnTo>
                  <a:lnTo>
                    <a:pt x="256" y="54"/>
                  </a:lnTo>
                  <a:lnTo>
                    <a:pt x="218" y="33"/>
                  </a:lnTo>
                  <a:lnTo>
                    <a:pt x="218" y="13"/>
                  </a:lnTo>
                </a:path>
              </a:pathLst>
            </a:custGeom>
            <a:noFill/>
            <a:ln w="12700" cap="rnd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56" name="Freeform 130"/>
            <p:cNvSpPr>
              <a:spLocks/>
            </p:cNvSpPr>
            <p:nvPr/>
          </p:nvSpPr>
          <p:spPr bwMode="auto">
            <a:xfrm>
              <a:off x="2462" y="1749"/>
              <a:ext cx="843" cy="913"/>
            </a:xfrm>
            <a:custGeom>
              <a:avLst/>
              <a:gdLst>
                <a:gd name="T0" fmla="*/ 169511 w 617"/>
                <a:gd name="T1" fmla="*/ 40834 h 668"/>
                <a:gd name="T2" fmla="*/ 79227 w 617"/>
                <a:gd name="T3" fmla="*/ 37048 h 668"/>
                <a:gd name="T4" fmla="*/ 68566 w 617"/>
                <a:gd name="T5" fmla="*/ 31624 h 668"/>
                <a:gd name="T6" fmla="*/ 65351 w 617"/>
                <a:gd name="T7" fmla="*/ 25952 h 668"/>
                <a:gd name="T8" fmla="*/ 60010 w 617"/>
                <a:gd name="T9" fmla="*/ 14985 h 668"/>
                <a:gd name="T10" fmla="*/ 49454 w 617"/>
                <a:gd name="T11" fmla="*/ 0 h 668"/>
                <a:gd name="T12" fmla="*/ 49454 w 617"/>
                <a:gd name="T13" fmla="*/ 9238 h 668"/>
                <a:gd name="T14" fmla="*/ 44165 w 617"/>
                <a:gd name="T15" fmla="*/ 20481 h 668"/>
                <a:gd name="T16" fmla="*/ 44165 w 617"/>
                <a:gd name="T17" fmla="*/ 31624 h 668"/>
                <a:gd name="T18" fmla="*/ 3226 w 617"/>
                <a:gd name="T19" fmla="*/ 31624 h 668"/>
                <a:gd name="T20" fmla="*/ 0 w 617"/>
                <a:gd name="T21" fmla="*/ 40834 h 668"/>
                <a:gd name="T22" fmla="*/ 0 w 617"/>
                <a:gd name="T23" fmla="*/ 69018 h 668"/>
                <a:gd name="T24" fmla="*/ 24630 w 617"/>
                <a:gd name="T25" fmla="*/ 72510 h 668"/>
                <a:gd name="T26" fmla="*/ 24630 w 617"/>
                <a:gd name="T27" fmla="*/ 95022 h 668"/>
                <a:gd name="T28" fmla="*/ 14192 w 617"/>
                <a:gd name="T29" fmla="*/ 115612 h 668"/>
                <a:gd name="T30" fmla="*/ 19390 w 617"/>
                <a:gd name="T31" fmla="*/ 132239 h 668"/>
                <a:gd name="T32" fmla="*/ 14192 w 617"/>
                <a:gd name="T33" fmla="*/ 138080 h 668"/>
                <a:gd name="T34" fmla="*/ 19390 w 617"/>
                <a:gd name="T35" fmla="*/ 147411 h 668"/>
                <a:gd name="T36" fmla="*/ 19390 w 617"/>
                <a:gd name="T37" fmla="*/ 158509 h 668"/>
                <a:gd name="T38" fmla="*/ 44165 w 617"/>
                <a:gd name="T39" fmla="*/ 164050 h 668"/>
                <a:gd name="T40" fmla="*/ 54772 w 617"/>
                <a:gd name="T41" fmla="*/ 164050 h 668"/>
                <a:gd name="T42" fmla="*/ 54772 w 617"/>
                <a:gd name="T43" fmla="*/ 169460 h 668"/>
                <a:gd name="T44" fmla="*/ 60010 w 617"/>
                <a:gd name="T45" fmla="*/ 178985 h 668"/>
                <a:gd name="T46" fmla="*/ 68566 w 617"/>
                <a:gd name="T47" fmla="*/ 184811 h 668"/>
                <a:gd name="T48" fmla="*/ 68566 w 617"/>
                <a:gd name="T49" fmla="*/ 178985 h 668"/>
                <a:gd name="T50" fmla="*/ 74158 w 617"/>
                <a:gd name="T51" fmla="*/ 173422 h 668"/>
                <a:gd name="T52" fmla="*/ 84338 w 617"/>
                <a:gd name="T53" fmla="*/ 173422 h 668"/>
                <a:gd name="T54" fmla="*/ 98516 w 617"/>
                <a:gd name="T55" fmla="*/ 178985 h 668"/>
                <a:gd name="T56" fmla="*/ 109266 w 617"/>
                <a:gd name="T57" fmla="*/ 173422 h 668"/>
                <a:gd name="T58" fmla="*/ 114375 w 617"/>
                <a:gd name="T59" fmla="*/ 169460 h 668"/>
                <a:gd name="T60" fmla="*/ 119948 w 617"/>
                <a:gd name="T61" fmla="*/ 169460 h 668"/>
                <a:gd name="T62" fmla="*/ 125321 w 617"/>
                <a:gd name="T63" fmla="*/ 173422 h 668"/>
                <a:gd name="T64" fmla="*/ 128775 w 617"/>
                <a:gd name="T65" fmla="*/ 173422 h 668"/>
                <a:gd name="T66" fmla="*/ 128775 w 617"/>
                <a:gd name="T67" fmla="*/ 169460 h 668"/>
                <a:gd name="T68" fmla="*/ 134038 w 617"/>
                <a:gd name="T69" fmla="*/ 153258 h 668"/>
                <a:gd name="T70" fmla="*/ 144876 w 617"/>
                <a:gd name="T71" fmla="*/ 141915 h 668"/>
                <a:gd name="T72" fmla="*/ 150154 w 617"/>
                <a:gd name="T73" fmla="*/ 132239 h 668"/>
                <a:gd name="T74" fmla="*/ 158764 w 617"/>
                <a:gd name="T75" fmla="*/ 126885 h 668"/>
                <a:gd name="T76" fmla="*/ 163884 w 617"/>
                <a:gd name="T77" fmla="*/ 115612 h 668"/>
                <a:gd name="T78" fmla="*/ 163884 w 617"/>
                <a:gd name="T79" fmla="*/ 104383 h 668"/>
                <a:gd name="T80" fmla="*/ 169511 w 617"/>
                <a:gd name="T81" fmla="*/ 89351 h 668"/>
                <a:gd name="T82" fmla="*/ 163884 w 617"/>
                <a:gd name="T83" fmla="*/ 72510 h 668"/>
                <a:gd name="T84" fmla="*/ 163884 w 617"/>
                <a:gd name="T85" fmla="*/ 57494 h 668"/>
                <a:gd name="T86" fmla="*/ 169511 w 617"/>
                <a:gd name="T87" fmla="*/ 40834 h 668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617"/>
                <a:gd name="T133" fmla="*/ 0 h 668"/>
                <a:gd name="T134" fmla="*/ 617 w 617"/>
                <a:gd name="T135" fmla="*/ 668 h 668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617" h="668">
                  <a:moveTo>
                    <a:pt x="616" y="147"/>
                  </a:moveTo>
                  <a:lnTo>
                    <a:pt x="288" y="134"/>
                  </a:lnTo>
                  <a:lnTo>
                    <a:pt x="249" y="114"/>
                  </a:lnTo>
                  <a:lnTo>
                    <a:pt x="237" y="94"/>
                  </a:lnTo>
                  <a:lnTo>
                    <a:pt x="218" y="54"/>
                  </a:lnTo>
                  <a:lnTo>
                    <a:pt x="179" y="0"/>
                  </a:lnTo>
                  <a:lnTo>
                    <a:pt x="179" y="33"/>
                  </a:lnTo>
                  <a:lnTo>
                    <a:pt x="160" y="74"/>
                  </a:lnTo>
                  <a:lnTo>
                    <a:pt x="160" y="114"/>
                  </a:lnTo>
                  <a:lnTo>
                    <a:pt x="12" y="114"/>
                  </a:lnTo>
                  <a:lnTo>
                    <a:pt x="0" y="147"/>
                  </a:lnTo>
                  <a:lnTo>
                    <a:pt x="0" y="249"/>
                  </a:lnTo>
                  <a:lnTo>
                    <a:pt x="89" y="262"/>
                  </a:lnTo>
                  <a:lnTo>
                    <a:pt x="89" y="343"/>
                  </a:lnTo>
                  <a:lnTo>
                    <a:pt x="51" y="417"/>
                  </a:lnTo>
                  <a:lnTo>
                    <a:pt x="70" y="478"/>
                  </a:lnTo>
                  <a:lnTo>
                    <a:pt x="51" y="498"/>
                  </a:lnTo>
                  <a:lnTo>
                    <a:pt x="70" y="532"/>
                  </a:lnTo>
                  <a:lnTo>
                    <a:pt x="70" y="572"/>
                  </a:lnTo>
                  <a:lnTo>
                    <a:pt x="160" y="592"/>
                  </a:lnTo>
                  <a:lnTo>
                    <a:pt x="199" y="592"/>
                  </a:lnTo>
                  <a:lnTo>
                    <a:pt x="199" y="612"/>
                  </a:lnTo>
                  <a:lnTo>
                    <a:pt x="218" y="646"/>
                  </a:lnTo>
                  <a:lnTo>
                    <a:pt x="249" y="667"/>
                  </a:lnTo>
                  <a:lnTo>
                    <a:pt x="249" y="646"/>
                  </a:lnTo>
                  <a:lnTo>
                    <a:pt x="269" y="626"/>
                  </a:lnTo>
                  <a:lnTo>
                    <a:pt x="307" y="626"/>
                  </a:lnTo>
                  <a:lnTo>
                    <a:pt x="358" y="646"/>
                  </a:lnTo>
                  <a:lnTo>
                    <a:pt x="397" y="626"/>
                  </a:lnTo>
                  <a:lnTo>
                    <a:pt x="416" y="612"/>
                  </a:lnTo>
                  <a:lnTo>
                    <a:pt x="436" y="612"/>
                  </a:lnTo>
                  <a:lnTo>
                    <a:pt x="455" y="626"/>
                  </a:lnTo>
                  <a:lnTo>
                    <a:pt x="468" y="626"/>
                  </a:lnTo>
                  <a:lnTo>
                    <a:pt x="468" y="612"/>
                  </a:lnTo>
                  <a:lnTo>
                    <a:pt x="487" y="553"/>
                  </a:lnTo>
                  <a:lnTo>
                    <a:pt x="526" y="512"/>
                  </a:lnTo>
                  <a:lnTo>
                    <a:pt x="545" y="478"/>
                  </a:lnTo>
                  <a:lnTo>
                    <a:pt x="577" y="458"/>
                  </a:lnTo>
                  <a:lnTo>
                    <a:pt x="596" y="417"/>
                  </a:lnTo>
                  <a:lnTo>
                    <a:pt x="596" y="377"/>
                  </a:lnTo>
                  <a:lnTo>
                    <a:pt x="616" y="323"/>
                  </a:lnTo>
                  <a:lnTo>
                    <a:pt x="596" y="262"/>
                  </a:lnTo>
                  <a:lnTo>
                    <a:pt x="596" y="208"/>
                  </a:lnTo>
                  <a:lnTo>
                    <a:pt x="616" y="147"/>
                  </a:lnTo>
                </a:path>
              </a:pathLst>
            </a:custGeom>
            <a:solidFill>
              <a:srgbClr val="FFFF00">
                <a:alpha val="30196"/>
              </a:srgbClr>
            </a:solidFill>
            <a:ln w="9525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57" name="Freeform 131"/>
            <p:cNvSpPr>
              <a:spLocks/>
            </p:cNvSpPr>
            <p:nvPr/>
          </p:nvSpPr>
          <p:spPr bwMode="auto">
            <a:xfrm>
              <a:off x="2462" y="1749"/>
              <a:ext cx="843" cy="913"/>
            </a:xfrm>
            <a:custGeom>
              <a:avLst/>
              <a:gdLst>
                <a:gd name="T0" fmla="*/ 169511 w 617"/>
                <a:gd name="T1" fmla="*/ 40834 h 668"/>
                <a:gd name="T2" fmla="*/ 79227 w 617"/>
                <a:gd name="T3" fmla="*/ 37048 h 668"/>
                <a:gd name="T4" fmla="*/ 68566 w 617"/>
                <a:gd name="T5" fmla="*/ 31624 h 668"/>
                <a:gd name="T6" fmla="*/ 65351 w 617"/>
                <a:gd name="T7" fmla="*/ 25952 h 668"/>
                <a:gd name="T8" fmla="*/ 60010 w 617"/>
                <a:gd name="T9" fmla="*/ 14985 h 668"/>
                <a:gd name="T10" fmla="*/ 49454 w 617"/>
                <a:gd name="T11" fmla="*/ 0 h 668"/>
                <a:gd name="T12" fmla="*/ 49454 w 617"/>
                <a:gd name="T13" fmla="*/ 9238 h 668"/>
                <a:gd name="T14" fmla="*/ 44165 w 617"/>
                <a:gd name="T15" fmla="*/ 20481 h 668"/>
                <a:gd name="T16" fmla="*/ 44165 w 617"/>
                <a:gd name="T17" fmla="*/ 31624 h 668"/>
                <a:gd name="T18" fmla="*/ 3226 w 617"/>
                <a:gd name="T19" fmla="*/ 31624 h 668"/>
                <a:gd name="T20" fmla="*/ 0 w 617"/>
                <a:gd name="T21" fmla="*/ 40834 h 668"/>
                <a:gd name="T22" fmla="*/ 0 w 617"/>
                <a:gd name="T23" fmla="*/ 69018 h 668"/>
                <a:gd name="T24" fmla="*/ 24630 w 617"/>
                <a:gd name="T25" fmla="*/ 72510 h 668"/>
                <a:gd name="T26" fmla="*/ 24630 w 617"/>
                <a:gd name="T27" fmla="*/ 95022 h 668"/>
                <a:gd name="T28" fmla="*/ 14192 w 617"/>
                <a:gd name="T29" fmla="*/ 115612 h 668"/>
                <a:gd name="T30" fmla="*/ 19390 w 617"/>
                <a:gd name="T31" fmla="*/ 132239 h 668"/>
                <a:gd name="T32" fmla="*/ 14192 w 617"/>
                <a:gd name="T33" fmla="*/ 138080 h 668"/>
                <a:gd name="T34" fmla="*/ 19390 w 617"/>
                <a:gd name="T35" fmla="*/ 147411 h 668"/>
                <a:gd name="T36" fmla="*/ 19390 w 617"/>
                <a:gd name="T37" fmla="*/ 158509 h 668"/>
                <a:gd name="T38" fmla="*/ 44165 w 617"/>
                <a:gd name="T39" fmla="*/ 164050 h 668"/>
                <a:gd name="T40" fmla="*/ 54772 w 617"/>
                <a:gd name="T41" fmla="*/ 164050 h 668"/>
                <a:gd name="T42" fmla="*/ 54772 w 617"/>
                <a:gd name="T43" fmla="*/ 169460 h 668"/>
                <a:gd name="T44" fmla="*/ 60010 w 617"/>
                <a:gd name="T45" fmla="*/ 178985 h 668"/>
                <a:gd name="T46" fmla="*/ 68566 w 617"/>
                <a:gd name="T47" fmla="*/ 184811 h 668"/>
                <a:gd name="T48" fmla="*/ 68566 w 617"/>
                <a:gd name="T49" fmla="*/ 178985 h 668"/>
                <a:gd name="T50" fmla="*/ 74158 w 617"/>
                <a:gd name="T51" fmla="*/ 173422 h 668"/>
                <a:gd name="T52" fmla="*/ 84338 w 617"/>
                <a:gd name="T53" fmla="*/ 173422 h 668"/>
                <a:gd name="T54" fmla="*/ 98516 w 617"/>
                <a:gd name="T55" fmla="*/ 178985 h 668"/>
                <a:gd name="T56" fmla="*/ 109266 w 617"/>
                <a:gd name="T57" fmla="*/ 173422 h 668"/>
                <a:gd name="T58" fmla="*/ 114375 w 617"/>
                <a:gd name="T59" fmla="*/ 169460 h 668"/>
                <a:gd name="T60" fmla="*/ 119948 w 617"/>
                <a:gd name="T61" fmla="*/ 169460 h 668"/>
                <a:gd name="T62" fmla="*/ 125321 w 617"/>
                <a:gd name="T63" fmla="*/ 173422 h 668"/>
                <a:gd name="T64" fmla="*/ 128775 w 617"/>
                <a:gd name="T65" fmla="*/ 173422 h 668"/>
                <a:gd name="T66" fmla="*/ 128775 w 617"/>
                <a:gd name="T67" fmla="*/ 169460 h 668"/>
                <a:gd name="T68" fmla="*/ 134038 w 617"/>
                <a:gd name="T69" fmla="*/ 153258 h 668"/>
                <a:gd name="T70" fmla="*/ 144876 w 617"/>
                <a:gd name="T71" fmla="*/ 141915 h 668"/>
                <a:gd name="T72" fmla="*/ 150154 w 617"/>
                <a:gd name="T73" fmla="*/ 132239 h 668"/>
                <a:gd name="T74" fmla="*/ 158764 w 617"/>
                <a:gd name="T75" fmla="*/ 126885 h 668"/>
                <a:gd name="T76" fmla="*/ 163884 w 617"/>
                <a:gd name="T77" fmla="*/ 115612 h 668"/>
                <a:gd name="T78" fmla="*/ 163884 w 617"/>
                <a:gd name="T79" fmla="*/ 104383 h 668"/>
                <a:gd name="T80" fmla="*/ 169511 w 617"/>
                <a:gd name="T81" fmla="*/ 89351 h 668"/>
                <a:gd name="T82" fmla="*/ 163884 w 617"/>
                <a:gd name="T83" fmla="*/ 72510 h 668"/>
                <a:gd name="T84" fmla="*/ 163884 w 617"/>
                <a:gd name="T85" fmla="*/ 57494 h 668"/>
                <a:gd name="T86" fmla="*/ 169511 w 617"/>
                <a:gd name="T87" fmla="*/ 40834 h 668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617"/>
                <a:gd name="T133" fmla="*/ 0 h 668"/>
                <a:gd name="T134" fmla="*/ 617 w 617"/>
                <a:gd name="T135" fmla="*/ 668 h 668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617" h="668">
                  <a:moveTo>
                    <a:pt x="616" y="147"/>
                  </a:moveTo>
                  <a:lnTo>
                    <a:pt x="288" y="134"/>
                  </a:lnTo>
                  <a:lnTo>
                    <a:pt x="249" y="114"/>
                  </a:lnTo>
                  <a:lnTo>
                    <a:pt x="237" y="94"/>
                  </a:lnTo>
                  <a:lnTo>
                    <a:pt x="218" y="54"/>
                  </a:lnTo>
                  <a:lnTo>
                    <a:pt x="179" y="0"/>
                  </a:lnTo>
                  <a:lnTo>
                    <a:pt x="179" y="33"/>
                  </a:lnTo>
                  <a:lnTo>
                    <a:pt x="160" y="74"/>
                  </a:lnTo>
                  <a:lnTo>
                    <a:pt x="160" y="114"/>
                  </a:lnTo>
                  <a:lnTo>
                    <a:pt x="12" y="114"/>
                  </a:lnTo>
                  <a:lnTo>
                    <a:pt x="0" y="147"/>
                  </a:lnTo>
                  <a:lnTo>
                    <a:pt x="0" y="249"/>
                  </a:lnTo>
                  <a:lnTo>
                    <a:pt x="89" y="262"/>
                  </a:lnTo>
                  <a:lnTo>
                    <a:pt x="89" y="343"/>
                  </a:lnTo>
                  <a:lnTo>
                    <a:pt x="51" y="417"/>
                  </a:lnTo>
                  <a:lnTo>
                    <a:pt x="70" y="478"/>
                  </a:lnTo>
                  <a:lnTo>
                    <a:pt x="51" y="498"/>
                  </a:lnTo>
                  <a:lnTo>
                    <a:pt x="70" y="532"/>
                  </a:lnTo>
                  <a:lnTo>
                    <a:pt x="70" y="572"/>
                  </a:lnTo>
                  <a:lnTo>
                    <a:pt x="160" y="592"/>
                  </a:lnTo>
                  <a:lnTo>
                    <a:pt x="199" y="592"/>
                  </a:lnTo>
                  <a:lnTo>
                    <a:pt x="199" y="612"/>
                  </a:lnTo>
                  <a:lnTo>
                    <a:pt x="218" y="646"/>
                  </a:lnTo>
                  <a:lnTo>
                    <a:pt x="249" y="667"/>
                  </a:lnTo>
                  <a:lnTo>
                    <a:pt x="249" y="646"/>
                  </a:lnTo>
                  <a:lnTo>
                    <a:pt x="269" y="626"/>
                  </a:lnTo>
                  <a:lnTo>
                    <a:pt x="307" y="626"/>
                  </a:lnTo>
                  <a:lnTo>
                    <a:pt x="358" y="646"/>
                  </a:lnTo>
                  <a:lnTo>
                    <a:pt x="397" y="626"/>
                  </a:lnTo>
                  <a:lnTo>
                    <a:pt x="416" y="612"/>
                  </a:lnTo>
                  <a:lnTo>
                    <a:pt x="436" y="612"/>
                  </a:lnTo>
                  <a:lnTo>
                    <a:pt x="455" y="626"/>
                  </a:lnTo>
                  <a:lnTo>
                    <a:pt x="468" y="626"/>
                  </a:lnTo>
                  <a:lnTo>
                    <a:pt x="468" y="612"/>
                  </a:lnTo>
                  <a:lnTo>
                    <a:pt x="487" y="553"/>
                  </a:lnTo>
                  <a:lnTo>
                    <a:pt x="526" y="512"/>
                  </a:lnTo>
                  <a:lnTo>
                    <a:pt x="545" y="478"/>
                  </a:lnTo>
                  <a:lnTo>
                    <a:pt x="577" y="458"/>
                  </a:lnTo>
                  <a:lnTo>
                    <a:pt x="596" y="417"/>
                  </a:lnTo>
                  <a:lnTo>
                    <a:pt x="596" y="377"/>
                  </a:lnTo>
                  <a:lnTo>
                    <a:pt x="616" y="323"/>
                  </a:lnTo>
                  <a:lnTo>
                    <a:pt x="596" y="262"/>
                  </a:lnTo>
                  <a:lnTo>
                    <a:pt x="596" y="208"/>
                  </a:lnTo>
                  <a:lnTo>
                    <a:pt x="616" y="147"/>
                  </a:lnTo>
                </a:path>
              </a:pathLst>
            </a:custGeom>
            <a:noFill/>
            <a:ln w="12700" cap="rnd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58" name="Freeform 132"/>
            <p:cNvSpPr>
              <a:spLocks/>
            </p:cNvSpPr>
            <p:nvPr/>
          </p:nvSpPr>
          <p:spPr bwMode="auto">
            <a:xfrm>
              <a:off x="2032" y="1824"/>
              <a:ext cx="554" cy="497"/>
            </a:xfrm>
            <a:custGeom>
              <a:avLst/>
              <a:gdLst>
                <a:gd name="T0" fmla="*/ 87971 w 406"/>
                <a:gd name="T1" fmla="*/ 16335 h 364"/>
                <a:gd name="T2" fmla="*/ 79361 w 406"/>
                <a:gd name="T3" fmla="*/ 16335 h 364"/>
                <a:gd name="T4" fmla="*/ 74278 w 406"/>
                <a:gd name="T5" fmla="*/ 21688 h 364"/>
                <a:gd name="T6" fmla="*/ 69197 w 406"/>
                <a:gd name="T7" fmla="*/ 21688 h 364"/>
                <a:gd name="T8" fmla="*/ 69197 w 406"/>
                <a:gd name="T9" fmla="*/ 10873 h 364"/>
                <a:gd name="T10" fmla="*/ 63664 w 406"/>
                <a:gd name="T11" fmla="*/ 5496 h 364"/>
                <a:gd name="T12" fmla="*/ 58545 w 406"/>
                <a:gd name="T13" fmla="*/ 5496 h 364"/>
                <a:gd name="T14" fmla="*/ 50041 w 406"/>
                <a:gd name="T15" fmla="*/ 0 h 364"/>
                <a:gd name="T16" fmla="*/ 39555 w 406"/>
                <a:gd name="T17" fmla="*/ 5496 h 364"/>
                <a:gd name="T18" fmla="*/ 39555 w 406"/>
                <a:gd name="T19" fmla="*/ 10873 h 364"/>
                <a:gd name="T20" fmla="*/ 34509 w 406"/>
                <a:gd name="T21" fmla="*/ 16335 h 364"/>
                <a:gd name="T22" fmla="*/ 25786 w 406"/>
                <a:gd name="T23" fmla="*/ 21688 h 364"/>
                <a:gd name="T24" fmla="*/ 25786 w 406"/>
                <a:gd name="T25" fmla="*/ 25251 h 364"/>
                <a:gd name="T26" fmla="*/ 10252 w 406"/>
                <a:gd name="T27" fmla="*/ 30647 h 364"/>
                <a:gd name="T28" fmla="*/ 0 w 406"/>
                <a:gd name="T29" fmla="*/ 41845 h 364"/>
                <a:gd name="T30" fmla="*/ 5045 w 406"/>
                <a:gd name="T31" fmla="*/ 47401 h 364"/>
                <a:gd name="T32" fmla="*/ 15339 w 406"/>
                <a:gd name="T33" fmla="*/ 41845 h 364"/>
                <a:gd name="T34" fmla="*/ 20610 w 406"/>
                <a:gd name="T35" fmla="*/ 41845 h 364"/>
                <a:gd name="T36" fmla="*/ 25786 w 406"/>
                <a:gd name="T37" fmla="*/ 47401 h 364"/>
                <a:gd name="T38" fmla="*/ 25786 w 406"/>
                <a:gd name="T39" fmla="*/ 61941 h 364"/>
                <a:gd name="T40" fmla="*/ 34509 w 406"/>
                <a:gd name="T41" fmla="*/ 78350 h 364"/>
                <a:gd name="T42" fmla="*/ 55191 w 406"/>
                <a:gd name="T43" fmla="*/ 83989 h 364"/>
                <a:gd name="T44" fmla="*/ 63664 w 406"/>
                <a:gd name="T45" fmla="*/ 87759 h 364"/>
                <a:gd name="T46" fmla="*/ 87971 w 406"/>
                <a:gd name="T47" fmla="*/ 93058 h 364"/>
                <a:gd name="T48" fmla="*/ 98396 w 406"/>
                <a:gd name="T49" fmla="*/ 98791 h 364"/>
                <a:gd name="T50" fmla="*/ 109008 w 406"/>
                <a:gd name="T51" fmla="*/ 78350 h 364"/>
                <a:gd name="T52" fmla="*/ 109008 w 406"/>
                <a:gd name="T53" fmla="*/ 56654 h 364"/>
                <a:gd name="T54" fmla="*/ 84793 w 406"/>
                <a:gd name="T55" fmla="*/ 52756 h 364"/>
                <a:gd name="T56" fmla="*/ 84793 w 406"/>
                <a:gd name="T57" fmla="*/ 25251 h 364"/>
                <a:gd name="T58" fmla="*/ 87971 w 406"/>
                <a:gd name="T59" fmla="*/ 16335 h 364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406"/>
                <a:gd name="T91" fmla="*/ 0 h 364"/>
                <a:gd name="T92" fmla="*/ 406 w 406"/>
                <a:gd name="T93" fmla="*/ 364 h 364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406" h="364">
                  <a:moveTo>
                    <a:pt x="327" y="60"/>
                  </a:moveTo>
                  <a:lnTo>
                    <a:pt x="295" y="60"/>
                  </a:lnTo>
                  <a:lnTo>
                    <a:pt x="276" y="80"/>
                  </a:lnTo>
                  <a:lnTo>
                    <a:pt x="257" y="80"/>
                  </a:lnTo>
                  <a:lnTo>
                    <a:pt x="257" y="40"/>
                  </a:lnTo>
                  <a:lnTo>
                    <a:pt x="237" y="20"/>
                  </a:lnTo>
                  <a:lnTo>
                    <a:pt x="218" y="20"/>
                  </a:lnTo>
                  <a:lnTo>
                    <a:pt x="186" y="0"/>
                  </a:lnTo>
                  <a:lnTo>
                    <a:pt x="147" y="20"/>
                  </a:lnTo>
                  <a:lnTo>
                    <a:pt x="147" y="40"/>
                  </a:lnTo>
                  <a:lnTo>
                    <a:pt x="128" y="60"/>
                  </a:lnTo>
                  <a:lnTo>
                    <a:pt x="96" y="80"/>
                  </a:lnTo>
                  <a:lnTo>
                    <a:pt x="96" y="93"/>
                  </a:lnTo>
                  <a:lnTo>
                    <a:pt x="38" y="113"/>
                  </a:lnTo>
                  <a:lnTo>
                    <a:pt x="0" y="154"/>
                  </a:lnTo>
                  <a:lnTo>
                    <a:pt x="19" y="174"/>
                  </a:lnTo>
                  <a:lnTo>
                    <a:pt x="57" y="154"/>
                  </a:lnTo>
                  <a:lnTo>
                    <a:pt x="77" y="154"/>
                  </a:lnTo>
                  <a:lnTo>
                    <a:pt x="96" y="174"/>
                  </a:lnTo>
                  <a:lnTo>
                    <a:pt x="96" y="228"/>
                  </a:lnTo>
                  <a:lnTo>
                    <a:pt x="128" y="288"/>
                  </a:lnTo>
                  <a:lnTo>
                    <a:pt x="205" y="309"/>
                  </a:lnTo>
                  <a:lnTo>
                    <a:pt x="237" y="322"/>
                  </a:lnTo>
                  <a:lnTo>
                    <a:pt x="327" y="342"/>
                  </a:lnTo>
                  <a:lnTo>
                    <a:pt x="366" y="363"/>
                  </a:lnTo>
                  <a:lnTo>
                    <a:pt x="405" y="288"/>
                  </a:lnTo>
                  <a:lnTo>
                    <a:pt x="405" y="208"/>
                  </a:lnTo>
                  <a:lnTo>
                    <a:pt x="315" y="194"/>
                  </a:lnTo>
                  <a:lnTo>
                    <a:pt x="315" y="93"/>
                  </a:lnTo>
                  <a:lnTo>
                    <a:pt x="327" y="60"/>
                  </a:lnTo>
                </a:path>
              </a:pathLst>
            </a:custGeom>
            <a:solidFill>
              <a:srgbClr val="FF0000">
                <a:alpha val="30196"/>
              </a:srgbClr>
            </a:solidFill>
            <a:ln w="9525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59" name="Freeform 133"/>
            <p:cNvSpPr>
              <a:spLocks/>
            </p:cNvSpPr>
            <p:nvPr/>
          </p:nvSpPr>
          <p:spPr bwMode="auto">
            <a:xfrm>
              <a:off x="2032" y="1824"/>
              <a:ext cx="554" cy="497"/>
            </a:xfrm>
            <a:custGeom>
              <a:avLst/>
              <a:gdLst>
                <a:gd name="T0" fmla="*/ 87971 w 406"/>
                <a:gd name="T1" fmla="*/ 16335 h 364"/>
                <a:gd name="T2" fmla="*/ 79361 w 406"/>
                <a:gd name="T3" fmla="*/ 16335 h 364"/>
                <a:gd name="T4" fmla="*/ 74278 w 406"/>
                <a:gd name="T5" fmla="*/ 21688 h 364"/>
                <a:gd name="T6" fmla="*/ 69197 w 406"/>
                <a:gd name="T7" fmla="*/ 21688 h 364"/>
                <a:gd name="T8" fmla="*/ 69197 w 406"/>
                <a:gd name="T9" fmla="*/ 10873 h 364"/>
                <a:gd name="T10" fmla="*/ 63664 w 406"/>
                <a:gd name="T11" fmla="*/ 5496 h 364"/>
                <a:gd name="T12" fmla="*/ 58545 w 406"/>
                <a:gd name="T13" fmla="*/ 5496 h 364"/>
                <a:gd name="T14" fmla="*/ 50041 w 406"/>
                <a:gd name="T15" fmla="*/ 0 h 364"/>
                <a:gd name="T16" fmla="*/ 39555 w 406"/>
                <a:gd name="T17" fmla="*/ 5496 h 364"/>
                <a:gd name="T18" fmla="*/ 39555 w 406"/>
                <a:gd name="T19" fmla="*/ 10873 h 364"/>
                <a:gd name="T20" fmla="*/ 34509 w 406"/>
                <a:gd name="T21" fmla="*/ 16335 h 364"/>
                <a:gd name="T22" fmla="*/ 25786 w 406"/>
                <a:gd name="T23" fmla="*/ 21688 h 364"/>
                <a:gd name="T24" fmla="*/ 25786 w 406"/>
                <a:gd name="T25" fmla="*/ 25251 h 364"/>
                <a:gd name="T26" fmla="*/ 10252 w 406"/>
                <a:gd name="T27" fmla="*/ 30647 h 364"/>
                <a:gd name="T28" fmla="*/ 0 w 406"/>
                <a:gd name="T29" fmla="*/ 41845 h 364"/>
                <a:gd name="T30" fmla="*/ 5045 w 406"/>
                <a:gd name="T31" fmla="*/ 47401 h 364"/>
                <a:gd name="T32" fmla="*/ 15339 w 406"/>
                <a:gd name="T33" fmla="*/ 41845 h 364"/>
                <a:gd name="T34" fmla="*/ 20610 w 406"/>
                <a:gd name="T35" fmla="*/ 41845 h 364"/>
                <a:gd name="T36" fmla="*/ 25786 w 406"/>
                <a:gd name="T37" fmla="*/ 47401 h 364"/>
                <a:gd name="T38" fmla="*/ 25786 w 406"/>
                <a:gd name="T39" fmla="*/ 61941 h 364"/>
                <a:gd name="T40" fmla="*/ 34509 w 406"/>
                <a:gd name="T41" fmla="*/ 78350 h 364"/>
                <a:gd name="T42" fmla="*/ 55191 w 406"/>
                <a:gd name="T43" fmla="*/ 83989 h 364"/>
                <a:gd name="T44" fmla="*/ 63664 w 406"/>
                <a:gd name="T45" fmla="*/ 87759 h 364"/>
                <a:gd name="T46" fmla="*/ 87971 w 406"/>
                <a:gd name="T47" fmla="*/ 93058 h 364"/>
                <a:gd name="T48" fmla="*/ 98396 w 406"/>
                <a:gd name="T49" fmla="*/ 98791 h 364"/>
                <a:gd name="T50" fmla="*/ 109008 w 406"/>
                <a:gd name="T51" fmla="*/ 78350 h 364"/>
                <a:gd name="T52" fmla="*/ 109008 w 406"/>
                <a:gd name="T53" fmla="*/ 56654 h 364"/>
                <a:gd name="T54" fmla="*/ 84793 w 406"/>
                <a:gd name="T55" fmla="*/ 52756 h 364"/>
                <a:gd name="T56" fmla="*/ 84793 w 406"/>
                <a:gd name="T57" fmla="*/ 25251 h 364"/>
                <a:gd name="T58" fmla="*/ 87971 w 406"/>
                <a:gd name="T59" fmla="*/ 16335 h 364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406"/>
                <a:gd name="T91" fmla="*/ 0 h 364"/>
                <a:gd name="T92" fmla="*/ 406 w 406"/>
                <a:gd name="T93" fmla="*/ 364 h 364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406" h="364">
                  <a:moveTo>
                    <a:pt x="327" y="60"/>
                  </a:moveTo>
                  <a:lnTo>
                    <a:pt x="295" y="60"/>
                  </a:lnTo>
                  <a:lnTo>
                    <a:pt x="276" y="80"/>
                  </a:lnTo>
                  <a:lnTo>
                    <a:pt x="257" y="80"/>
                  </a:lnTo>
                  <a:lnTo>
                    <a:pt x="257" y="40"/>
                  </a:lnTo>
                  <a:lnTo>
                    <a:pt x="237" y="20"/>
                  </a:lnTo>
                  <a:lnTo>
                    <a:pt x="218" y="20"/>
                  </a:lnTo>
                  <a:lnTo>
                    <a:pt x="186" y="0"/>
                  </a:lnTo>
                  <a:lnTo>
                    <a:pt x="147" y="20"/>
                  </a:lnTo>
                  <a:lnTo>
                    <a:pt x="147" y="40"/>
                  </a:lnTo>
                  <a:lnTo>
                    <a:pt x="128" y="60"/>
                  </a:lnTo>
                  <a:lnTo>
                    <a:pt x="96" y="80"/>
                  </a:lnTo>
                  <a:lnTo>
                    <a:pt x="96" y="93"/>
                  </a:lnTo>
                  <a:lnTo>
                    <a:pt x="38" y="113"/>
                  </a:lnTo>
                  <a:lnTo>
                    <a:pt x="0" y="154"/>
                  </a:lnTo>
                  <a:lnTo>
                    <a:pt x="19" y="174"/>
                  </a:lnTo>
                  <a:lnTo>
                    <a:pt x="57" y="154"/>
                  </a:lnTo>
                  <a:lnTo>
                    <a:pt x="77" y="154"/>
                  </a:lnTo>
                  <a:lnTo>
                    <a:pt x="96" y="174"/>
                  </a:lnTo>
                  <a:lnTo>
                    <a:pt x="96" y="228"/>
                  </a:lnTo>
                  <a:lnTo>
                    <a:pt x="128" y="288"/>
                  </a:lnTo>
                  <a:lnTo>
                    <a:pt x="205" y="309"/>
                  </a:lnTo>
                  <a:lnTo>
                    <a:pt x="237" y="322"/>
                  </a:lnTo>
                  <a:lnTo>
                    <a:pt x="327" y="342"/>
                  </a:lnTo>
                  <a:lnTo>
                    <a:pt x="366" y="363"/>
                  </a:lnTo>
                  <a:lnTo>
                    <a:pt x="405" y="288"/>
                  </a:lnTo>
                  <a:lnTo>
                    <a:pt x="405" y="208"/>
                  </a:lnTo>
                  <a:lnTo>
                    <a:pt x="315" y="194"/>
                  </a:lnTo>
                  <a:lnTo>
                    <a:pt x="315" y="93"/>
                  </a:lnTo>
                  <a:lnTo>
                    <a:pt x="327" y="60"/>
                  </a:lnTo>
                </a:path>
              </a:pathLst>
            </a:custGeom>
            <a:noFill/>
            <a:ln w="12700" cap="rnd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60" name="Freeform 134"/>
            <p:cNvSpPr>
              <a:spLocks/>
            </p:cNvSpPr>
            <p:nvPr/>
          </p:nvSpPr>
          <p:spPr bwMode="auto">
            <a:xfrm>
              <a:off x="1488" y="1824"/>
              <a:ext cx="571" cy="313"/>
            </a:xfrm>
            <a:custGeom>
              <a:avLst/>
              <a:gdLst>
                <a:gd name="T0" fmla="*/ 0 w 418"/>
                <a:gd name="T1" fmla="*/ 0 h 229"/>
                <a:gd name="T2" fmla="*/ 10502 w 418"/>
                <a:gd name="T3" fmla="*/ 5582 h 229"/>
                <a:gd name="T4" fmla="*/ 24537 w 418"/>
                <a:gd name="T5" fmla="*/ 11220 h 229"/>
                <a:gd name="T6" fmla="*/ 40480 w 418"/>
                <a:gd name="T7" fmla="*/ 11220 h 229"/>
                <a:gd name="T8" fmla="*/ 54693 w 418"/>
                <a:gd name="T9" fmla="*/ 16615 h 229"/>
                <a:gd name="T10" fmla="*/ 75537 w 418"/>
                <a:gd name="T11" fmla="*/ 25805 h 229"/>
                <a:gd name="T12" fmla="*/ 89943 w 418"/>
                <a:gd name="T13" fmla="*/ 36956 h 229"/>
                <a:gd name="T14" fmla="*/ 108781 w 418"/>
                <a:gd name="T15" fmla="*/ 42426 h 229"/>
                <a:gd name="T16" fmla="*/ 114488 w 418"/>
                <a:gd name="T17" fmla="*/ 48209 h 229"/>
                <a:gd name="T18" fmla="*/ 100324 w 418"/>
                <a:gd name="T19" fmla="*/ 57382 h 229"/>
                <a:gd name="T20" fmla="*/ 79008 w 418"/>
                <a:gd name="T21" fmla="*/ 63167 h 229"/>
                <a:gd name="T22" fmla="*/ 54693 w 418"/>
                <a:gd name="T23" fmla="*/ 63167 h 229"/>
                <a:gd name="T24" fmla="*/ 49327 w 418"/>
                <a:gd name="T25" fmla="*/ 57382 h 229"/>
                <a:gd name="T26" fmla="*/ 49327 w 418"/>
                <a:gd name="T27" fmla="*/ 42426 h 229"/>
                <a:gd name="T28" fmla="*/ 40480 w 418"/>
                <a:gd name="T29" fmla="*/ 53738 h 229"/>
                <a:gd name="T30" fmla="*/ 29982 w 418"/>
                <a:gd name="T31" fmla="*/ 53738 h 229"/>
                <a:gd name="T32" fmla="*/ 24537 w 418"/>
                <a:gd name="T33" fmla="*/ 48209 h 229"/>
                <a:gd name="T34" fmla="*/ 19351 w 418"/>
                <a:gd name="T35" fmla="*/ 48209 h 229"/>
                <a:gd name="T36" fmla="*/ 15707 w 418"/>
                <a:gd name="T37" fmla="*/ 36956 h 229"/>
                <a:gd name="T38" fmla="*/ 5307 w 418"/>
                <a:gd name="T39" fmla="*/ 25805 h 229"/>
                <a:gd name="T40" fmla="*/ 0 w 418"/>
                <a:gd name="T41" fmla="*/ 16615 h 229"/>
                <a:gd name="T42" fmla="*/ 0 w 418"/>
                <a:gd name="T43" fmla="*/ 0 h 22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418"/>
                <a:gd name="T67" fmla="*/ 0 h 229"/>
                <a:gd name="T68" fmla="*/ 418 w 418"/>
                <a:gd name="T69" fmla="*/ 229 h 229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418" h="229">
                  <a:moveTo>
                    <a:pt x="0" y="0"/>
                  </a:moveTo>
                  <a:lnTo>
                    <a:pt x="38" y="20"/>
                  </a:lnTo>
                  <a:lnTo>
                    <a:pt x="89" y="40"/>
                  </a:lnTo>
                  <a:lnTo>
                    <a:pt x="147" y="40"/>
                  </a:lnTo>
                  <a:lnTo>
                    <a:pt x="199" y="60"/>
                  </a:lnTo>
                  <a:lnTo>
                    <a:pt x="275" y="93"/>
                  </a:lnTo>
                  <a:lnTo>
                    <a:pt x="327" y="133"/>
                  </a:lnTo>
                  <a:lnTo>
                    <a:pt x="397" y="153"/>
                  </a:lnTo>
                  <a:lnTo>
                    <a:pt x="417" y="174"/>
                  </a:lnTo>
                  <a:lnTo>
                    <a:pt x="365" y="207"/>
                  </a:lnTo>
                  <a:lnTo>
                    <a:pt x="288" y="228"/>
                  </a:lnTo>
                  <a:lnTo>
                    <a:pt x="199" y="228"/>
                  </a:lnTo>
                  <a:lnTo>
                    <a:pt x="179" y="207"/>
                  </a:lnTo>
                  <a:lnTo>
                    <a:pt x="179" y="153"/>
                  </a:lnTo>
                  <a:lnTo>
                    <a:pt x="147" y="194"/>
                  </a:lnTo>
                  <a:lnTo>
                    <a:pt x="109" y="194"/>
                  </a:lnTo>
                  <a:lnTo>
                    <a:pt x="89" y="174"/>
                  </a:lnTo>
                  <a:lnTo>
                    <a:pt x="70" y="174"/>
                  </a:lnTo>
                  <a:lnTo>
                    <a:pt x="57" y="133"/>
                  </a:lnTo>
                  <a:lnTo>
                    <a:pt x="19" y="93"/>
                  </a:lnTo>
                  <a:lnTo>
                    <a:pt x="0" y="60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 w="9525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61" name="Freeform 135"/>
            <p:cNvSpPr>
              <a:spLocks/>
            </p:cNvSpPr>
            <p:nvPr/>
          </p:nvSpPr>
          <p:spPr bwMode="auto">
            <a:xfrm>
              <a:off x="1488" y="1824"/>
              <a:ext cx="571" cy="313"/>
            </a:xfrm>
            <a:custGeom>
              <a:avLst/>
              <a:gdLst>
                <a:gd name="T0" fmla="*/ 0 w 418"/>
                <a:gd name="T1" fmla="*/ 0 h 229"/>
                <a:gd name="T2" fmla="*/ 10502 w 418"/>
                <a:gd name="T3" fmla="*/ 5582 h 229"/>
                <a:gd name="T4" fmla="*/ 24537 w 418"/>
                <a:gd name="T5" fmla="*/ 11220 h 229"/>
                <a:gd name="T6" fmla="*/ 40480 w 418"/>
                <a:gd name="T7" fmla="*/ 11220 h 229"/>
                <a:gd name="T8" fmla="*/ 54693 w 418"/>
                <a:gd name="T9" fmla="*/ 16615 h 229"/>
                <a:gd name="T10" fmla="*/ 75537 w 418"/>
                <a:gd name="T11" fmla="*/ 25805 h 229"/>
                <a:gd name="T12" fmla="*/ 89943 w 418"/>
                <a:gd name="T13" fmla="*/ 36956 h 229"/>
                <a:gd name="T14" fmla="*/ 108781 w 418"/>
                <a:gd name="T15" fmla="*/ 42426 h 229"/>
                <a:gd name="T16" fmla="*/ 114488 w 418"/>
                <a:gd name="T17" fmla="*/ 48209 h 229"/>
                <a:gd name="T18" fmla="*/ 100324 w 418"/>
                <a:gd name="T19" fmla="*/ 57382 h 229"/>
                <a:gd name="T20" fmla="*/ 79008 w 418"/>
                <a:gd name="T21" fmla="*/ 63167 h 229"/>
                <a:gd name="T22" fmla="*/ 54693 w 418"/>
                <a:gd name="T23" fmla="*/ 63167 h 229"/>
                <a:gd name="T24" fmla="*/ 49327 w 418"/>
                <a:gd name="T25" fmla="*/ 57382 h 229"/>
                <a:gd name="T26" fmla="*/ 49327 w 418"/>
                <a:gd name="T27" fmla="*/ 42426 h 229"/>
                <a:gd name="T28" fmla="*/ 40480 w 418"/>
                <a:gd name="T29" fmla="*/ 53738 h 229"/>
                <a:gd name="T30" fmla="*/ 29982 w 418"/>
                <a:gd name="T31" fmla="*/ 53738 h 229"/>
                <a:gd name="T32" fmla="*/ 24537 w 418"/>
                <a:gd name="T33" fmla="*/ 48209 h 229"/>
                <a:gd name="T34" fmla="*/ 19351 w 418"/>
                <a:gd name="T35" fmla="*/ 48209 h 229"/>
                <a:gd name="T36" fmla="*/ 15707 w 418"/>
                <a:gd name="T37" fmla="*/ 36956 h 229"/>
                <a:gd name="T38" fmla="*/ 5307 w 418"/>
                <a:gd name="T39" fmla="*/ 25805 h 229"/>
                <a:gd name="T40" fmla="*/ 0 w 418"/>
                <a:gd name="T41" fmla="*/ 16615 h 229"/>
                <a:gd name="T42" fmla="*/ 0 w 418"/>
                <a:gd name="T43" fmla="*/ 0 h 22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418"/>
                <a:gd name="T67" fmla="*/ 0 h 229"/>
                <a:gd name="T68" fmla="*/ 418 w 418"/>
                <a:gd name="T69" fmla="*/ 229 h 229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418" h="229">
                  <a:moveTo>
                    <a:pt x="0" y="0"/>
                  </a:moveTo>
                  <a:lnTo>
                    <a:pt x="38" y="20"/>
                  </a:lnTo>
                  <a:lnTo>
                    <a:pt x="89" y="40"/>
                  </a:lnTo>
                  <a:lnTo>
                    <a:pt x="147" y="40"/>
                  </a:lnTo>
                  <a:lnTo>
                    <a:pt x="199" y="60"/>
                  </a:lnTo>
                  <a:lnTo>
                    <a:pt x="275" y="93"/>
                  </a:lnTo>
                  <a:lnTo>
                    <a:pt x="327" y="133"/>
                  </a:lnTo>
                  <a:lnTo>
                    <a:pt x="397" y="153"/>
                  </a:lnTo>
                  <a:lnTo>
                    <a:pt x="417" y="174"/>
                  </a:lnTo>
                  <a:lnTo>
                    <a:pt x="365" y="207"/>
                  </a:lnTo>
                  <a:lnTo>
                    <a:pt x="288" y="228"/>
                  </a:lnTo>
                  <a:lnTo>
                    <a:pt x="199" y="228"/>
                  </a:lnTo>
                  <a:lnTo>
                    <a:pt x="179" y="207"/>
                  </a:lnTo>
                  <a:lnTo>
                    <a:pt x="179" y="153"/>
                  </a:lnTo>
                  <a:lnTo>
                    <a:pt x="147" y="194"/>
                  </a:lnTo>
                  <a:lnTo>
                    <a:pt x="109" y="194"/>
                  </a:lnTo>
                  <a:lnTo>
                    <a:pt x="89" y="174"/>
                  </a:lnTo>
                  <a:lnTo>
                    <a:pt x="70" y="174"/>
                  </a:lnTo>
                  <a:lnTo>
                    <a:pt x="57" y="133"/>
                  </a:lnTo>
                  <a:lnTo>
                    <a:pt x="19" y="93"/>
                  </a:lnTo>
                  <a:lnTo>
                    <a:pt x="0" y="60"/>
                  </a:lnTo>
                  <a:lnTo>
                    <a:pt x="0" y="0"/>
                  </a:lnTo>
                </a:path>
              </a:pathLst>
            </a:custGeom>
            <a:noFill/>
            <a:ln w="12700" cap="rnd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62" name="Freeform 136"/>
            <p:cNvSpPr>
              <a:spLocks/>
            </p:cNvSpPr>
            <p:nvPr/>
          </p:nvSpPr>
          <p:spPr bwMode="auto">
            <a:xfrm>
              <a:off x="2585" y="911"/>
              <a:ext cx="1045" cy="1041"/>
            </a:xfrm>
            <a:custGeom>
              <a:avLst/>
              <a:gdLst>
                <a:gd name="T0" fmla="*/ 0 w 765"/>
                <a:gd name="T1" fmla="*/ 20335 h 762"/>
                <a:gd name="T2" fmla="*/ 5307 w 765"/>
                <a:gd name="T3" fmla="*/ 36845 h 762"/>
                <a:gd name="T4" fmla="*/ 5307 w 765"/>
                <a:gd name="T5" fmla="*/ 48222 h 762"/>
                <a:gd name="T6" fmla="*/ 14164 w 765"/>
                <a:gd name="T7" fmla="*/ 68299 h 762"/>
                <a:gd name="T8" fmla="*/ 19348 w 765"/>
                <a:gd name="T9" fmla="*/ 73662 h 762"/>
                <a:gd name="T10" fmla="*/ 29968 w 765"/>
                <a:gd name="T11" fmla="*/ 73662 h 762"/>
                <a:gd name="T12" fmla="*/ 40478 w 765"/>
                <a:gd name="T13" fmla="*/ 79665 h 762"/>
                <a:gd name="T14" fmla="*/ 40478 w 765"/>
                <a:gd name="T15" fmla="*/ 88557 h 762"/>
                <a:gd name="T16" fmla="*/ 43477 w 765"/>
                <a:gd name="T17" fmla="*/ 94402 h 762"/>
                <a:gd name="T18" fmla="*/ 24536 w 765"/>
                <a:gd name="T19" fmla="*/ 151578 h 762"/>
                <a:gd name="T20" fmla="*/ 24536 w 765"/>
                <a:gd name="T21" fmla="*/ 168283 h 762"/>
                <a:gd name="T22" fmla="*/ 35064 w 765"/>
                <a:gd name="T23" fmla="*/ 183286 h 762"/>
                <a:gd name="T24" fmla="*/ 40478 w 765"/>
                <a:gd name="T25" fmla="*/ 194260 h 762"/>
                <a:gd name="T26" fmla="*/ 43477 w 765"/>
                <a:gd name="T27" fmla="*/ 200136 h 762"/>
                <a:gd name="T28" fmla="*/ 54199 w 765"/>
                <a:gd name="T29" fmla="*/ 205345 h 762"/>
                <a:gd name="T30" fmla="*/ 144312 w 765"/>
                <a:gd name="T31" fmla="*/ 209189 h 762"/>
                <a:gd name="T32" fmla="*/ 154579 w 765"/>
                <a:gd name="T33" fmla="*/ 194260 h 762"/>
                <a:gd name="T34" fmla="*/ 160190 w 765"/>
                <a:gd name="T35" fmla="*/ 183286 h 762"/>
                <a:gd name="T36" fmla="*/ 160190 w 765"/>
                <a:gd name="T37" fmla="*/ 168283 h 762"/>
                <a:gd name="T38" fmla="*/ 163405 w 765"/>
                <a:gd name="T39" fmla="*/ 157080 h 762"/>
                <a:gd name="T40" fmla="*/ 179322 w 765"/>
                <a:gd name="T41" fmla="*/ 142379 h 762"/>
                <a:gd name="T42" fmla="*/ 179322 w 765"/>
                <a:gd name="T43" fmla="*/ 136762 h 762"/>
                <a:gd name="T44" fmla="*/ 174034 w 765"/>
                <a:gd name="T45" fmla="*/ 131368 h 762"/>
                <a:gd name="T46" fmla="*/ 179322 w 765"/>
                <a:gd name="T47" fmla="*/ 125846 h 762"/>
                <a:gd name="T48" fmla="*/ 190206 w 765"/>
                <a:gd name="T49" fmla="*/ 120154 h 762"/>
                <a:gd name="T50" fmla="*/ 198696 w 765"/>
                <a:gd name="T51" fmla="*/ 110953 h 762"/>
                <a:gd name="T52" fmla="*/ 204020 w 765"/>
                <a:gd name="T53" fmla="*/ 94402 h 762"/>
                <a:gd name="T54" fmla="*/ 209581 w 765"/>
                <a:gd name="T55" fmla="*/ 73662 h 762"/>
                <a:gd name="T56" fmla="*/ 209581 w 765"/>
                <a:gd name="T57" fmla="*/ 57564 h 762"/>
                <a:gd name="T58" fmla="*/ 204020 w 765"/>
                <a:gd name="T59" fmla="*/ 51706 h 762"/>
                <a:gd name="T60" fmla="*/ 184850 w 765"/>
                <a:gd name="T61" fmla="*/ 48222 h 762"/>
                <a:gd name="T62" fmla="*/ 179322 w 765"/>
                <a:gd name="T63" fmla="*/ 57564 h 762"/>
                <a:gd name="T64" fmla="*/ 168942 w 765"/>
                <a:gd name="T65" fmla="*/ 68299 h 762"/>
                <a:gd name="T66" fmla="*/ 163405 w 765"/>
                <a:gd name="T67" fmla="*/ 79665 h 762"/>
                <a:gd name="T68" fmla="*/ 160190 w 765"/>
                <a:gd name="T69" fmla="*/ 94402 h 762"/>
                <a:gd name="T70" fmla="*/ 160190 w 765"/>
                <a:gd name="T71" fmla="*/ 79665 h 762"/>
                <a:gd name="T72" fmla="*/ 138783 w 765"/>
                <a:gd name="T73" fmla="*/ 73662 h 762"/>
                <a:gd name="T74" fmla="*/ 129973 w 765"/>
                <a:gd name="T75" fmla="*/ 63034 h 762"/>
                <a:gd name="T76" fmla="*/ 119622 w 765"/>
                <a:gd name="T77" fmla="*/ 63034 h 762"/>
                <a:gd name="T78" fmla="*/ 108740 w 765"/>
                <a:gd name="T79" fmla="*/ 51706 h 762"/>
                <a:gd name="T80" fmla="*/ 103572 w 765"/>
                <a:gd name="T81" fmla="*/ 36845 h 762"/>
                <a:gd name="T82" fmla="*/ 94893 w 765"/>
                <a:gd name="T83" fmla="*/ 20335 h 762"/>
                <a:gd name="T84" fmla="*/ 84075 w 765"/>
                <a:gd name="T85" fmla="*/ 16526 h 762"/>
                <a:gd name="T86" fmla="*/ 78997 w 765"/>
                <a:gd name="T87" fmla="*/ 16526 h 762"/>
                <a:gd name="T88" fmla="*/ 70227 w 765"/>
                <a:gd name="T89" fmla="*/ 10995 h 762"/>
                <a:gd name="T90" fmla="*/ 70227 w 765"/>
                <a:gd name="T91" fmla="*/ 0 h 762"/>
                <a:gd name="T92" fmla="*/ 54199 w 765"/>
                <a:gd name="T93" fmla="*/ 0 h 762"/>
                <a:gd name="T94" fmla="*/ 49319 w 765"/>
                <a:gd name="T95" fmla="*/ 5557 h 762"/>
                <a:gd name="T96" fmla="*/ 54199 w 765"/>
                <a:gd name="T97" fmla="*/ 5557 h 762"/>
                <a:gd name="T98" fmla="*/ 49319 w 765"/>
                <a:gd name="T99" fmla="*/ 10995 h 762"/>
                <a:gd name="T100" fmla="*/ 35064 w 765"/>
                <a:gd name="T101" fmla="*/ 10995 h 762"/>
                <a:gd name="T102" fmla="*/ 19348 w 765"/>
                <a:gd name="T103" fmla="*/ 16526 h 762"/>
                <a:gd name="T104" fmla="*/ 5307 w 765"/>
                <a:gd name="T105" fmla="*/ 20335 h 762"/>
                <a:gd name="T106" fmla="*/ 0 w 765"/>
                <a:gd name="T107" fmla="*/ 20335 h 76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765"/>
                <a:gd name="T163" fmla="*/ 0 h 762"/>
                <a:gd name="T164" fmla="*/ 765 w 765"/>
                <a:gd name="T165" fmla="*/ 762 h 762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765" h="762">
                  <a:moveTo>
                    <a:pt x="0" y="74"/>
                  </a:moveTo>
                  <a:lnTo>
                    <a:pt x="19" y="134"/>
                  </a:lnTo>
                  <a:lnTo>
                    <a:pt x="19" y="175"/>
                  </a:lnTo>
                  <a:lnTo>
                    <a:pt x="51" y="249"/>
                  </a:lnTo>
                  <a:lnTo>
                    <a:pt x="70" y="269"/>
                  </a:lnTo>
                  <a:lnTo>
                    <a:pt x="109" y="269"/>
                  </a:lnTo>
                  <a:lnTo>
                    <a:pt x="147" y="290"/>
                  </a:lnTo>
                  <a:lnTo>
                    <a:pt x="147" y="323"/>
                  </a:lnTo>
                  <a:lnTo>
                    <a:pt x="159" y="343"/>
                  </a:lnTo>
                  <a:lnTo>
                    <a:pt x="89" y="552"/>
                  </a:lnTo>
                  <a:lnTo>
                    <a:pt x="89" y="613"/>
                  </a:lnTo>
                  <a:lnTo>
                    <a:pt x="128" y="667"/>
                  </a:lnTo>
                  <a:lnTo>
                    <a:pt x="147" y="707"/>
                  </a:lnTo>
                  <a:lnTo>
                    <a:pt x="159" y="728"/>
                  </a:lnTo>
                  <a:lnTo>
                    <a:pt x="198" y="747"/>
                  </a:lnTo>
                  <a:lnTo>
                    <a:pt x="526" y="761"/>
                  </a:lnTo>
                  <a:lnTo>
                    <a:pt x="564" y="707"/>
                  </a:lnTo>
                  <a:lnTo>
                    <a:pt x="584" y="667"/>
                  </a:lnTo>
                  <a:lnTo>
                    <a:pt x="584" y="613"/>
                  </a:lnTo>
                  <a:lnTo>
                    <a:pt x="596" y="572"/>
                  </a:lnTo>
                  <a:lnTo>
                    <a:pt x="654" y="518"/>
                  </a:lnTo>
                  <a:lnTo>
                    <a:pt x="654" y="498"/>
                  </a:lnTo>
                  <a:lnTo>
                    <a:pt x="635" y="478"/>
                  </a:lnTo>
                  <a:lnTo>
                    <a:pt x="654" y="458"/>
                  </a:lnTo>
                  <a:lnTo>
                    <a:pt x="693" y="437"/>
                  </a:lnTo>
                  <a:lnTo>
                    <a:pt x="725" y="404"/>
                  </a:lnTo>
                  <a:lnTo>
                    <a:pt x="744" y="343"/>
                  </a:lnTo>
                  <a:lnTo>
                    <a:pt x="764" y="269"/>
                  </a:lnTo>
                  <a:lnTo>
                    <a:pt x="764" y="209"/>
                  </a:lnTo>
                  <a:lnTo>
                    <a:pt x="744" y="188"/>
                  </a:lnTo>
                  <a:lnTo>
                    <a:pt x="674" y="175"/>
                  </a:lnTo>
                  <a:lnTo>
                    <a:pt x="654" y="209"/>
                  </a:lnTo>
                  <a:lnTo>
                    <a:pt x="616" y="249"/>
                  </a:lnTo>
                  <a:lnTo>
                    <a:pt x="596" y="290"/>
                  </a:lnTo>
                  <a:lnTo>
                    <a:pt x="584" y="343"/>
                  </a:lnTo>
                  <a:lnTo>
                    <a:pt x="584" y="290"/>
                  </a:lnTo>
                  <a:lnTo>
                    <a:pt x="506" y="269"/>
                  </a:lnTo>
                  <a:lnTo>
                    <a:pt x="474" y="229"/>
                  </a:lnTo>
                  <a:lnTo>
                    <a:pt x="436" y="229"/>
                  </a:lnTo>
                  <a:lnTo>
                    <a:pt x="397" y="188"/>
                  </a:lnTo>
                  <a:lnTo>
                    <a:pt x="378" y="134"/>
                  </a:lnTo>
                  <a:lnTo>
                    <a:pt x="346" y="74"/>
                  </a:lnTo>
                  <a:lnTo>
                    <a:pt x="307" y="60"/>
                  </a:lnTo>
                  <a:lnTo>
                    <a:pt x="288" y="60"/>
                  </a:lnTo>
                  <a:lnTo>
                    <a:pt x="256" y="40"/>
                  </a:lnTo>
                  <a:lnTo>
                    <a:pt x="256" y="0"/>
                  </a:lnTo>
                  <a:lnTo>
                    <a:pt x="198" y="0"/>
                  </a:lnTo>
                  <a:lnTo>
                    <a:pt x="179" y="20"/>
                  </a:lnTo>
                  <a:lnTo>
                    <a:pt x="198" y="20"/>
                  </a:lnTo>
                  <a:lnTo>
                    <a:pt x="179" y="40"/>
                  </a:lnTo>
                  <a:lnTo>
                    <a:pt x="128" y="40"/>
                  </a:lnTo>
                  <a:lnTo>
                    <a:pt x="70" y="60"/>
                  </a:lnTo>
                  <a:lnTo>
                    <a:pt x="19" y="74"/>
                  </a:lnTo>
                  <a:lnTo>
                    <a:pt x="0" y="74"/>
                  </a:lnTo>
                </a:path>
              </a:pathLst>
            </a:custGeom>
            <a:solidFill>
              <a:srgbClr val="FF0000">
                <a:alpha val="30196"/>
              </a:srgbClr>
            </a:solidFill>
            <a:ln w="9525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63" name="Freeform 137"/>
            <p:cNvSpPr>
              <a:spLocks/>
            </p:cNvSpPr>
            <p:nvPr/>
          </p:nvSpPr>
          <p:spPr bwMode="auto">
            <a:xfrm>
              <a:off x="2585" y="911"/>
              <a:ext cx="1045" cy="1041"/>
            </a:xfrm>
            <a:custGeom>
              <a:avLst/>
              <a:gdLst>
                <a:gd name="T0" fmla="*/ 0 w 765"/>
                <a:gd name="T1" fmla="*/ 20335 h 762"/>
                <a:gd name="T2" fmla="*/ 5307 w 765"/>
                <a:gd name="T3" fmla="*/ 36845 h 762"/>
                <a:gd name="T4" fmla="*/ 5307 w 765"/>
                <a:gd name="T5" fmla="*/ 48222 h 762"/>
                <a:gd name="T6" fmla="*/ 14164 w 765"/>
                <a:gd name="T7" fmla="*/ 68299 h 762"/>
                <a:gd name="T8" fmla="*/ 19348 w 765"/>
                <a:gd name="T9" fmla="*/ 73662 h 762"/>
                <a:gd name="T10" fmla="*/ 29968 w 765"/>
                <a:gd name="T11" fmla="*/ 73662 h 762"/>
                <a:gd name="T12" fmla="*/ 40478 w 765"/>
                <a:gd name="T13" fmla="*/ 79665 h 762"/>
                <a:gd name="T14" fmla="*/ 40478 w 765"/>
                <a:gd name="T15" fmla="*/ 88557 h 762"/>
                <a:gd name="T16" fmla="*/ 43477 w 765"/>
                <a:gd name="T17" fmla="*/ 94402 h 762"/>
                <a:gd name="T18" fmla="*/ 24536 w 765"/>
                <a:gd name="T19" fmla="*/ 151578 h 762"/>
                <a:gd name="T20" fmla="*/ 24536 w 765"/>
                <a:gd name="T21" fmla="*/ 168283 h 762"/>
                <a:gd name="T22" fmla="*/ 35064 w 765"/>
                <a:gd name="T23" fmla="*/ 183286 h 762"/>
                <a:gd name="T24" fmla="*/ 40478 w 765"/>
                <a:gd name="T25" fmla="*/ 194260 h 762"/>
                <a:gd name="T26" fmla="*/ 43477 w 765"/>
                <a:gd name="T27" fmla="*/ 200136 h 762"/>
                <a:gd name="T28" fmla="*/ 54199 w 765"/>
                <a:gd name="T29" fmla="*/ 205345 h 762"/>
                <a:gd name="T30" fmla="*/ 144312 w 765"/>
                <a:gd name="T31" fmla="*/ 209189 h 762"/>
                <a:gd name="T32" fmla="*/ 154579 w 765"/>
                <a:gd name="T33" fmla="*/ 194260 h 762"/>
                <a:gd name="T34" fmla="*/ 160190 w 765"/>
                <a:gd name="T35" fmla="*/ 183286 h 762"/>
                <a:gd name="T36" fmla="*/ 160190 w 765"/>
                <a:gd name="T37" fmla="*/ 168283 h 762"/>
                <a:gd name="T38" fmla="*/ 163405 w 765"/>
                <a:gd name="T39" fmla="*/ 157080 h 762"/>
                <a:gd name="T40" fmla="*/ 179322 w 765"/>
                <a:gd name="T41" fmla="*/ 142379 h 762"/>
                <a:gd name="T42" fmla="*/ 179322 w 765"/>
                <a:gd name="T43" fmla="*/ 136762 h 762"/>
                <a:gd name="T44" fmla="*/ 174034 w 765"/>
                <a:gd name="T45" fmla="*/ 131368 h 762"/>
                <a:gd name="T46" fmla="*/ 179322 w 765"/>
                <a:gd name="T47" fmla="*/ 125846 h 762"/>
                <a:gd name="T48" fmla="*/ 190206 w 765"/>
                <a:gd name="T49" fmla="*/ 120154 h 762"/>
                <a:gd name="T50" fmla="*/ 198696 w 765"/>
                <a:gd name="T51" fmla="*/ 110953 h 762"/>
                <a:gd name="T52" fmla="*/ 204020 w 765"/>
                <a:gd name="T53" fmla="*/ 94402 h 762"/>
                <a:gd name="T54" fmla="*/ 209581 w 765"/>
                <a:gd name="T55" fmla="*/ 73662 h 762"/>
                <a:gd name="T56" fmla="*/ 209581 w 765"/>
                <a:gd name="T57" fmla="*/ 57564 h 762"/>
                <a:gd name="T58" fmla="*/ 204020 w 765"/>
                <a:gd name="T59" fmla="*/ 51706 h 762"/>
                <a:gd name="T60" fmla="*/ 184850 w 765"/>
                <a:gd name="T61" fmla="*/ 48222 h 762"/>
                <a:gd name="T62" fmla="*/ 179322 w 765"/>
                <a:gd name="T63" fmla="*/ 57564 h 762"/>
                <a:gd name="T64" fmla="*/ 168942 w 765"/>
                <a:gd name="T65" fmla="*/ 68299 h 762"/>
                <a:gd name="T66" fmla="*/ 163405 w 765"/>
                <a:gd name="T67" fmla="*/ 79665 h 762"/>
                <a:gd name="T68" fmla="*/ 160190 w 765"/>
                <a:gd name="T69" fmla="*/ 94402 h 762"/>
                <a:gd name="T70" fmla="*/ 160190 w 765"/>
                <a:gd name="T71" fmla="*/ 79665 h 762"/>
                <a:gd name="T72" fmla="*/ 138783 w 765"/>
                <a:gd name="T73" fmla="*/ 73662 h 762"/>
                <a:gd name="T74" fmla="*/ 129973 w 765"/>
                <a:gd name="T75" fmla="*/ 63034 h 762"/>
                <a:gd name="T76" fmla="*/ 119622 w 765"/>
                <a:gd name="T77" fmla="*/ 63034 h 762"/>
                <a:gd name="T78" fmla="*/ 108740 w 765"/>
                <a:gd name="T79" fmla="*/ 51706 h 762"/>
                <a:gd name="T80" fmla="*/ 103572 w 765"/>
                <a:gd name="T81" fmla="*/ 36845 h 762"/>
                <a:gd name="T82" fmla="*/ 94893 w 765"/>
                <a:gd name="T83" fmla="*/ 20335 h 762"/>
                <a:gd name="T84" fmla="*/ 84075 w 765"/>
                <a:gd name="T85" fmla="*/ 16526 h 762"/>
                <a:gd name="T86" fmla="*/ 78997 w 765"/>
                <a:gd name="T87" fmla="*/ 16526 h 762"/>
                <a:gd name="T88" fmla="*/ 70227 w 765"/>
                <a:gd name="T89" fmla="*/ 10995 h 762"/>
                <a:gd name="T90" fmla="*/ 70227 w 765"/>
                <a:gd name="T91" fmla="*/ 0 h 762"/>
                <a:gd name="T92" fmla="*/ 54199 w 765"/>
                <a:gd name="T93" fmla="*/ 0 h 762"/>
                <a:gd name="T94" fmla="*/ 49319 w 765"/>
                <a:gd name="T95" fmla="*/ 5557 h 762"/>
                <a:gd name="T96" fmla="*/ 54199 w 765"/>
                <a:gd name="T97" fmla="*/ 5557 h 762"/>
                <a:gd name="T98" fmla="*/ 49319 w 765"/>
                <a:gd name="T99" fmla="*/ 10995 h 762"/>
                <a:gd name="T100" fmla="*/ 35064 w 765"/>
                <a:gd name="T101" fmla="*/ 10995 h 762"/>
                <a:gd name="T102" fmla="*/ 19348 w 765"/>
                <a:gd name="T103" fmla="*/ 16526 h 762"/>
                <a:gd name="T104" fmla="*/ 5307 w 765"/>
                <a:gd name="T105" fmla="*/ 20335 h 762"/>
                <a:gd name="T106" fmla="*/ 0 w 765"/>
                <a:gd name="T107" fmla="*/ 20335 h 76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765"/>
                <a:gd name="T163" fmla="*/ 0 h 762"/>
                <a:gd name="T164" fmla="*/ 765 w 765"/>
                <a:gd name="T165" fmla="*/ 762 h 762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765" h="762">
                  <a:moveTo>
                    <a:pt x="0" y="74"/>
                  </a:moveTo>
                  <a:lnTo>
                    <a:pt x="19" y="134"/>
                  </a:lnTo>
                  <a:lnTo>
                    <a:pt x="19" y="175"/>
                  </a:lnTo>
                  <a:lnTo>
                    <a:pt x="51" y="249"/>
                  </a:lnTo>
                  <a:lnTo>
                    <a:pt x="70" y="269"/>
                  </a:lnTo>
                  <a:lnTo>
                    <a:pt x="109" y="269"/>
                  </a:lnTo>
                  <a:lnTo>
                    <a:pt x="147" y="290"/>
                  </a:lnTo>
                  <a:lnTo>
                    <a:pt x="147" y="323"/>
                  </a:lnTo>
                  <a:lnTo>
                    <a:pt x="159" y="343"/>
                  </a:lnTo>
                  <a:lnTo>
                    <a:pt x="89" y="552"/>
                  </a:lnTo>
                  <a:lnTo>
                    <a:pt x="89" y="613"/>
                  </a:lnTo>
                  <a:lnTo>
                    <a:pt x="128" y="667"/>
                  </a:lnTo>
                  <a:lnTo>
                    <a:pt x="147" y="707"/>
                  </a:lnTo>
                  <a:lnTo>
                    <a:pt x="159" y="728"/>
                  </a:lnTo>
                  <a:lnTo>
                    <a:pt x="198" y="747"/>
                  </a:lnTo>
                  <a:lnTo>
                    <a:pt x="526" y="761"/>
                  </a:lnTo>
                  <a:lnTo>
                    <a:pt x="564" y="707"/>
                  </a:lnTo>
                  <a:lnTo>
                    <a:pt x="584" y="667"/>
                  </a:lnTo>
                  <a:lnTo>
                    <a:pt x="584" y="613"/>
                  </a:lnTo>
                  <a:lnTo>
                    <a:pt x="596" y="572"/>
                  </a:lnTo>
                  <a:lnTo>
                    <a:pt x="654" y="518"/>
                  </a:lnTo>
                  <a:lnTo>
                    <a:pt x="654" y="498"/>
                  </a:lnTo>
                  <a:lnTo>
                    <a:pt x="635" y="478"/>
                  </a:lnTo>
                  <a:lnTo>
                    <a:pt x="654" y="458"/>
                  </a:lnTo>
                  <a:lnTo>
                    <a:pt x="693" y="437"/>
                  </a:lnTo>
                  <a:lnTo>
                    <a:pt x="725" y="404"/>
                  </a:lnTo>
                  <a:lnTo>
                    <a:pt x="744" y="343"/>
                  </a:lnTo>
                  <a:lnTo>
                    <a:pt x="764" y="269"/>
                  </a:lnTo>
                  <a:lnTo>
                    <a:pt x="764" y="209"/>
                  </a:lnTo>
                  <a:lnTo>
                    <a:pt x="744" y="188"/>
                  </a:lnTo>
                  <a:lnTo>
                    <a:pt x="674" y="175"/>
                  </a:lnTo>
                  <a:lnTo>
                    <a:pt x="654" y="209"/>
                  </a:lnTo>
                  <a:lnTo>
                    <a:pt x="616" y="249"/>
                  </a:lnTo>
                  <a:lnTo>
                    <a:pt x="596" y="290"/>
                  </a:lnTo>
                  <a:lnTo>
                    <a:pt x="584" y="343"/>
                  </a:lnTo>
                  <a:lnTo>
                    <a:pt x="584" y="290"/>
                  </a:lnTo>
                  <a:lnTo>
                    <a:pt x="506" y="269"/>
                  </a:lnTo>
                  <a:lnTo>
                    <a:pt x="474" y="229"/>
                  </a:lnTo>
                  <a:lnTo>
                    <a:pt x="436" y="229"/>
                  </a:lnTo>
                  <a:lnTo>
                    <a:pt x="397" y="188"/>
                  </a:lnTo>
                  <a:lnTo>
                    <a:pt x="378" y="134"/>
                  </a:lnTo>
                  <a:lnTo>
                    <a:pt x="346" y="74"/>
                  </a:lnTo>
                  <a:lnTo>
                    <a:pt x="307" y="60"/>
                  </a:lnTo>
                  <a:lnTo>
                    <a:pt x="288" y="60"/>
                  </a:lnTo>
                  <a:lnTo>
                    <a:pt x="256" y="40"/>
                  </a:lnTo>
                  <a:lnTo>
                    <a:pt x="256" y="0"/>
                  </a:lnTo>
                  <a:lnTo>
                    <a:pt x="198" y="0"/>
                  </a:lnTo>
                  <a:lnTo>
                    <a:pt x="179" y="20"/>
                  </a:lnTo>
                  <a:lnTo>
                    <a:pt x="198" y="20"/>
                  </a:lnTo>
                  <a:lnTo>
                    <a:pt x="179" y="40"/>
                  </a:lnTo>
                  <a:lnTo>
                    <a:pt x="128" y="40"/>
                  </a:lnTo>
                  <a:lnTo>
                    <a:pt x="70" y="60"/>
                  </a:lnTo>
                  <a:lnTo>
                    <a:pt x="19" y="74"/>
                  </a:lnTo>
                  <a:lnTo>
                    <a:pt x="0" y="74"/>
                  </a:lnTo>
                </a:path>
              </a:pathLst>
            </a:custGeom>
            <a:noFill/>
            <a:ln w="12700" cap="rnd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64" name="Freeform 138"/>
            <p:cNvSpPr>
              <a:spLocks/>
            </p:cNvSpPr>
            <p:nvPr/>
          </p:nvSpPr>
          <p:spPr bwMode="auto">
            <a:xfrm>
              <a:off x="2935" y="781"/>
              <a:ext cx="397" cy="444"/>
            </a:xfrm>
            <a:custGeom>
              <a:avLst/>
              <a:gdLst>
                <a:gd name="T0" fmla="*/ 58800 w 291"/>
                <a:gd name="T1" fmla="*/ 89136 h 325"/>
                <a:gd name="T2" fmla="*/ 48369 w 291"/>
                <a:gd name="T3" fmla="*/ 89136 h 325"/>
                <a:gd name="T4" fmla="*/ 37651 w 291"/>
                <a:gd name="T5" fmla="*/ 77916 h 325"/>
                <a:gd name="T6" fmla="*/ 32512 w 291"/>
                <a:gd name="T7" fmla="*/ 63034 h 325"/>
                <a:gd name="T8" fmla="*/ 24173 w 291"/>
                <a:gd name="T9" fmla="*/ 46254 h 325"/>
                <a:gd name="T10" fmla="*/ 13697 w 291"/>
                <a:gd name="T11" fmla="*/ 42685 h 325"/>
                <a:gd name="T12" fmla="*/ 8692 w 291"/>
                <a:gd name="T13" fmla="*/ 42685 h 325"/>
                <a:gd name="T14" fmla="*/ 0 w 291"/>
                <a:gd name="T15" fmla="*/ 37038 h 325"/>
                <a:gd name="T16" fmla="*/ 0 w 291"/>
                <a:gd name="T17" fmla="*/ 25849 h 325"/>
                <a:gd name="T18" fmla="*/ 13697 w 291"/>
                <a:gd name="T19" fmla="*/ 31413 h 325"/>
                <a:gd name="T20" fmla="*/ 29258 w 291"/>
                <a:gd name="T21" fmla="*/ 31413 h 325"/>
                <a:gd name="T22" fmla="*/ 43154 w 291"/>
                <a:gd name="T23" fmla="*/ 20337 h 325"/>
                <a:gd name="T24" fmla="*/ 53293 w 291"/>
                <a:gd name="T25" fmla="*/ 5558 h 325"/>
                <a:gd name="T26" fmla="*/ 58800 w 291"/>
                <a:gd name="T27" fmla="*/ 0 h 325"/>
                <a:gd name="T28" fmla="*/ 62234 w 291"/>
                <a:gd name="T29" fmla="*/ 0 h 325"/>
                <a:gd name="T30" fmla="*/ 62234 w 291"/>
                <a:gd name="T31" fmla="*/ 14886 h 325"/>
                <a:gd name="T32" fmla="*/ 67246 w 291"/>
                <a:gd name="T33" fmla="*/ 31413 h 325"/>
                <a:gd name="T34" fmla="*/ 72355 w 291"/>
                <a:gd name="T35" fmla="*/ 42685 h 325"/>
                <a:gd name="T36" fmla="*/ 77737 w 291"/>
                <a:gd name="T37" fmla="*/ 46254 h 325"/>
                <a:gd name="T38" fmla="*/ 77737 w 291"/>
                <a:gd name="T39" fmla="*/ 51854 h 325"/>
                <a:gd name="T40" fmla="*/ 72355 w 291"/>
                <a:gd name="T41" fmla="*/ 57567 h 325"/>
                <a:gd name="T42" fmla="*/ 62234 w 291"/>
                <a:gd name="T43" fmla="*/ 68304 h 325"/>
                <a:gd name="T44" fmla="*/ 58800 w 291"/>
                <a:gd name="T45" fmla="*/ 83311 h 325"/>
                <a:gd name="T46" fmla="*/ 58800 w 291"/>
                <a:gd name="T47" fmla="*/ 89136 h 325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291"/>
                <a:gd name="T73" fmla="*/ 0 h 325"/>
                <a:gd name="T74" fmla="*/ 291 w 291"/>
                <a:gd name="T75" fmla="*/ 325 h 325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291" h="325">
                  <a:moveTo>
                    <a:pt x="219" y="324"/>
                  </a:moveTo>
                  <a:lnTo>
                    <a:pt x="180" y="324"/>
                  </a:lnTo>
                  <a:lnTo>
                    <a:pt x="141" y="283"/>
                  </a:lnTo>
                  <a:lnTo>
                    <a:pt x="122" y="229"/>
                  </a:lnTo>
                  <a:lnTo>
                    <a:pt x="90" y="168"/>
                  </a:lnTo>
                  <a:lnTo>
                    <a:pt x="51" y="155"/>
                  </a:lnTo>
                  <a:lnTo>
                    <a:pt x="32" y="155"/>
                  </a:lnTo>
                  <a:lnTo>
                    <a:pt x="0" y="135"/>
                  </a:lnTo>
                  <a:lnTo>
                    <a:pt x="0" y="94"/>
                  </a:lnTo>
                  <a:lnTo>
                    <a:pt x="51" y="114"/>
                  </a:lnTo>
                  <a:lnTo>
                    <a:pt x="109" y="114"/>
                  </a:lnTo>
                  <a:lnTo>
                    <a:pt x="161" y="74"/>
                  </a:lnTo>
                  <a:lnTo>
                    <a:pt x="199" y="20"/>
                  </a:lnTo>
                  <a:lnTo>
                    <a:pt x="219" y="0"/>
                  </a:lnTo>
                  <a:lnTo>
                    <a:pt x="232" y="0"/>
                  </a:lnTo>
                  <a:lnTo>
                    <a:pt x="232" y="54"/>
                  </a:lnTo>
                  <a:lnTo>
                    <a:pt x="251" y="114"/>
                  </a:lnTo>
                  <a:lnTo>
                    <a:pt x="270" y="155"/>
                  </a:lnTo>
                  <a:lnTo>
                    <a:pt x="290" y="168"/>
                  </a:lnTo>
                  <a:lnTo>
                    <a:pt x="290" y="189"/>
                  </a:lnTo>
                  <a:lnTo>
                    <a:pt x="270" y="209"/>
                  </a:lnTo>
                  <a:lnTo>
                    <a:pt x="232" y="249"/>
                  </a:lnTo>
                  <a:lnTo>
                    <a:pt x="219" y="303"/>
                  </a:lnTo>
                  <a:lnTo>
                    <a:pt x="219" y="324"/>
                  </a:lnTo>
                </a:path>
              </a:pathLst>
            </a:custGeom>
            <a:solidFill>
              <a:srgbClr val="FFFFFF"/>
            </a:solidFill>
            <a:ln w="9525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65" name="Freeform 139"/>
            <p:cNvSpPr>
              <a:spLocks/>
            </p:cNvSpPr>
            <p:nvPr/>
          </p:nvSpPr>
          <p:spPr bwMode="auto">
            <a:xfrm>
              <a:off x="2935" y="781"/>
              <a:ext cx="397" cy="444"/>
            </a:xfrm>
            <a:custGeom>
              <a:avLst/>
              <a:gdLst>
                <a:gd name="T0" fmla="*/ 58800 w 291"/>
                <a:gd name="T1" fmla="*/ 89136 h 325"/>
                <a:gd name="T2" fmla="*/ 48369 w 291"/>
                <a:gd name="T3" fmla="*/ 89136 h 325"/>
                <a:gd name="T4" fmla="*/ 37651 w 291"/>
                <a:gd name="T5" fmla="*/ 77916 h 325"/>
                <a:gd name="T6" fmla="*/ 32512 w 291"/>
                <a:gd name="T7" fmla="*/ 63034 h 325"/>
                <a:gd name="T8" fmla="*/ 24173 w 291"/>
                <a:gd name="T9" fmla="*/ 46254 h 325"/>
                <a:gd name="T10" fmla="*/ 13697 w 291"/>
                <a:gd name="T11" fmla="*/ 42685 h 325"/>
                <a:gd name="T12" fmla="*/ 8692 w 291"/>
                <a:gd name="T13" fmla="*/ 42685 h 325"/>
                <a:gd name="T14" fmla="*/ 0 w 291"/>
                <a:gd name="T15" fmla="*/ 37038 h 325"/>
                <a:gd name="T16" fmla="*/ 0 w 291"/>
                <a:gd name="T17" fmla="*/ 25849 h 325"/>
                <a:gd name="T18" fmla="*/ 13697 w 291"/>
                <a:gd name="T19" fmla="*/ 31413 h 325"/>
                <a:gd name="T20" fmla="*/ 29258 w 291"/>
                <a:gd name="T21" fmla="*/ 31413 h 325"/>
                <a:gd name="T22" fmla="*/ 43154 w 291"/>
                <a:gd name="T23" fmla="*/ 20337 h 325"/>
                <a:gd name="T24" fmla="*/ 53293 w 291"/>
                <a:gd name="T25" fmla="*/ 5558 h 325"/>
                <a:gd name="T26" fmla="*/ 58800 w 291"/>
                <a:gd name="T27" fmla="*/ 0 h 325"/>
                <a:gd name="T28" fmla="*/ 62234 w 291"/>
                <a:gd name="T29" fmla="*/ 0 h 325"/>
                <a:gd name="T30" fmla="*/ 62234 w 291"/>
                <a:gd name="T31" fmla="*/ 14886 h 325"/>
                <a:gd name="T32" fmla="*/ 67246 w 291"/>
                <a:gd name="T33" fmla="*/ 31413 h 325"/>
                <a:gd name="T34" fmla="*/ 72355 w 291"/>
                <a:gd name="T35" fmla="*/ 42685 h 325"/>
                <a:gd name="T36" fmla="*/ 77737 w 291"/>
                <a:gd name="T37" fmla="*/ 46254 h 325"/>
                <a:gd name="T38" fmla="*/ 77737 w 291"/>
                <a:gd name="T39" fmla="*/ 51854 h 325"/>
                <a:gd name="T40" fmla="*/ 72355 w 291"/>
                <a:gd name="T41" fmla="*/ 57567 h 325"/>
                <a:gd name="T42" fmla="*/ 62234 w 291"/>
                <a:gd name="T43" fmla="*/ 68304 h 325"/>
                <a:gd name="T44" fmla="*/ 58800 w 291"/>
                <a:gd name="T45" fmla="*/ 83311 h 325"/>
                <a:gd name="T46" fmla="*/ 58800 w 291"/>
                <a:gd name="T47" fmla="*/ 89136 h 325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291"/>
                <a:gd name="T73" fmla="*/ 0 h 325"/>
                <a:gd name="T74" fmla="*/ 291 w 291"/>
                <a:gd name="T75" fmla="*/ 325 h 325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291" h="325">
                  <a:moveTo>
                    <a:pt x="219" y="324"/>
                  </a:moveTo>
                  <a:lnTo>
                    <a:pt x="180" y="324"/>
                  </a:lnTo>
                  <a:lnTo>
                    <a:pt x="141" y="283"/>
                  </a:lnTo>
                  <a:lnTo>
                    <a:pt x="122" y="229"/>
                  </a:lnTo>
                  <a:lnTo>
                    <a:pt x="90" y="168"/>
                  </a:lnTo>
                  <a:lnTo>
                    <a:pt x="51" y="155"/>
                  </a:lnTo>
                  <a:lnTo>
                    <a:pt x="32" y="155"/>
                  </a:lnTo>
                  <a:lnTo>
                    <a:pt x="0" y="135"/>
                  </a:lnTo>
                  <a:lnTo>
                    <a:pt x="0" y="94"/>
                  </a:lnTo>
                  <a:lnTo>
                    <a:pt x="51" y="114"/>
                  </a:lnTo>
                  <a:lnTo>
                    <a:pt x="109" y="114"/>
                  </a:lnTo>
                  <a:lnTo>
                    <a:pt x="161" y="74"/>
                  </a:lnTo>
                  <a:lnTo>
                    <a:pt x="199" y="20"/>
                  </a:lnTo>
                  <a:lnTo>
                    <a:pt x="219" y="0"/>
                  </a:lnTo>
                  <a:lnTo>
                    <a:pt x="232" y="0"/>
                  </a:lnTo>
                  <a:lnTo>
                    <a:pt x="232" y="54"/>
                  </a:lnTo>
                  <a:lnTo>
                    <a:pt x="251" y="114"/>
                  </a:lnTo>
                  <a:lnTo>
                    <a:pt x="270" y="155"/>
                  </a:lnTo>
                  <a:lnTo>
                    <a:pt x="290" y="168"/>
                  </a:lnTo>
                  <a:lnTo>
                    <a:pt x="290" y="189"/>
                  </a:lnTo>
                  <a:lnTo>
                    <a:pt x="270" y="209"/>
                  </a:lnTo>
                  <a:lnTo>
                    <a:pt x="232" y="249"/>
                  </a:lnTo>
                  <a:lnTo>
                    <a:pt x="219" y="303"/>
                  </a:lnTo>
                  <a:lnTo>
                    <a:pt x="219" y="324"/>
                  </a:lnTo>
                </a:path>
              </a:pathLst>
            </a:custGeom>
            <a:noFill/>
            <a:ln w="12700" cap="rnd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66" name="Freeform 140"/>
            <p:cNvSpPr>
              <a:spLocks/>
            </p:cNvSpPr>
            <p:nvPr/>
          </p:nvSpPr>
          <p:spPr bwMode="auto">
            <a:xfrm>
              <a:off x="2163" y="682"/>
              <a:ext cx="449" cy="572"/>
            </a:xfrm>
            <a:custGeom>
              <a:avLst/>
              <a:gdLst>
                <a:gd name="T0" fmla="*/ 88479 w 329"/>
                <a:gd name="T1" fmla="*/ 92953 h 419"/>
                <a:gd name="T2" fmla="*/ 72685 w 329"/>
                <a:gd name="T3" fmla="*/ 92953 h 419"/>
                <a:gd name="T4" fmla="*/ 67403 w 329"/>
                <a:gd name="T5" fmla="*/ 96826 h 419"/>
                <a:gd name="T6" fmla="*/ 67403 w 329"/>
                <a:gd name="T7" fmla="*/ 102384 h 419"/>
                <a:gd name="T8" fmla="*/ 62288 w 329"/>
                <a:gd name="T9" fmla="*/ 107735 h 419"/>
                <a:gd name="T10" fmla="*/ 58861 w 329"/>
                <a:gd name="T11" fmla="*/ 107735 h 419"/>
                <a:gd name="T12" fmla="*/ 53709 w 329"/>
                <a:gd name="T13" fmla="*/ 102384 h 419"/>
                <a:gd name="T14" fmla="*/ 48630 w 329"/>
                <a:gd name="T15" fmla="*/ 102384 h 419"/>
                <a:gd name="T16" fmla="*/ 43130 w 329"/>
                <a:gd name="T17" fmla="*/ 113548 h 419"/>
                <a:gd name="T18" fmla="*/ 32860 w 329"/>
                <a:gd name="T19" fmla="*/ 107735 h 419"/>
                <a:gd name="T20" fmla="*/ 29403 w 329"/>
                <a:gd name="T21" fmla="*/ 102384 h 419"/>
                <a:gd name="T22" fmla="*/ 32860 w 329"/>
                <a:gd name="T23" fmla="*/ 96826 h 419"/>
                <a:gd name="T24" fmla="*/ 32860 w 329"/>
                <a:gd name="T25" fmla="*/ 82256 h 419"/>
                <a:gd name="T26" fmla="*/ 29403 w 329"/>
                <a:gd name="T27" fmla="*/ 71243 h 419"/>
                <a:gd name="T28" fmla="*/ 29403 w 329"/>
                <a:gd name="T29" fmla="*/ 61862 h 419"/>
                <a:gd name="T30" fmla="*/ 24346 w 329"/>
                <a:gd name="T31" fmla="*/ 56534 h 419"/>
                <a:gd name="T32" fmla="*/ 13901 w 329"/>
                <a:gd name="T33" fmla="*/ 51084 h 419"/>
                <a:gd name="T34" fmla="*/ 8721 w 329"/>
                <a:gd name="T35" fmla="*/ 39942 h 419"/>
                <a:gd name="T36" fmla="*/ 8721 w 329"/>
                <a:gd name="T37" fmla="*/ 31019 h 419"/>
                <a:gd name="T38" fmla="*/ 0 w 329"/>
                <a:gd name="T39" fmla="*/ 25167 h 419"/>
                <a:gd name="T40" fmla="*/ 3192 w 329"/>
                <a:gd name="T41" fmla="*/ 19890 h 419"/>
                <a:gd name="T42" fmla="*/ 24346 w 329"/>
                <a:gd name="T43" fmla="*/ 25167 h 419"/>
                <a:gd name="T44" fmla="*/ 29403 w 329"/>
                <a:gd name="T45" fmla="*/ 25167 h 419"/>
                <a:gd name="T46" fmla="*/ 32860 w 329"/>
                <a:gd name="T47" fmla="*/ 31019 h 419"/>
                <a:gd name="T48" fmla="*/ 37982 w 329"/>
                <a:gd name="T49" fmla="*/ 19890 h 419"/>
                <a:gd name="T50" fmla="*/ 58861 w 329"/>
                <a:gd name="T51" fmla="*/ 8752 h 419"/>
                <a:gd name="T52" fmla="*/ 58861 w 329"/>
                <a:gd name="T53" fmla="*/ 0 h 419"/>
                <a:gd name="T54" fmla="*/ 67403 w 329"/>
                <a:gd name="T55" fmla="*/ 3597 h 419"/>
                <a:gd name="T56" fmla="*/ 67403 w 329"/>
                <a:gd name="T57" fmla="*/ 14297 h 419"/>
                <a:gd name="T58" fmla="*/ 72685 w 329"/>
                <a:gd name="T59" fmla="*/ 14297 h 419"/>
                <a:gd name="T60" fmla="*/ 77904 w 329"/>
                <a:gd name="T61" fmla="*/ 25167 h 419"/>
                <a:gd name="T62" fmla="*/ 72685 w 329"/>
                <a:gd name="T63" fmla="*/ 39942 h 419"/>
                <a:gd name="T64" fmla="*/ 77904 w 329"/>
                <a:gd name="T65" fmla="*/ 61862 h 419"/>
                <a:gd name="T66" fmla="*/ 82950 w 329"/>
                <a:gd name="T67" fmla="*/ 65648 h 419"/>
                <a:gd name="T68" fmla="*/ 88479 w 329"/>
                <a:gd name="T69" fmla="*/ 82256 h 419"/>
                <a:gd name="T70" fmla="*/ 88479 w 329"/>
                <a:gd name="T71" fmla="*/ 92953 h 419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29"/>
                <a:gd name="T109" fmla="*/ 0 h 419"/>
                <a:gd name="T110" fmla="*/ 329 w 329"/>
                <a:gd name="T111" fmla="*/ 419 h 419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29" h="419">
                  <a:moveTo>
                    <a:pt x="328" y="343"/>
                  </a:moveTo>
                  <a:lnTo>
                    <a:pt x="270" y="343"/>
                  </a:lnTo>
                  <a:lnTo>
                    <a:pt x="250" y="357"/>
                  </a:lnTo>
                  <a:lnTo>
                    <a:pt x="250" y="377"/>
                  </a:lnTo>
                  <a:lnTo>
                    <a:pt x="231" y="397"/>
                  </a:lnTo>
                  <a:lnTo>
                    <a:pt x="218" y="397"/>
                  </a:lnTo>
                  <a:lnTo>
                    <a:pt x="199" y="377"/>
                  </a:lnTo>
                  <a:lnTo>
                    <a:pt x="180" y="377"/>
                  </a:lnTo>
                  <a:lnTo>
                    <a:pt x="160" y="418"/>
                  </a:lnTo>
                  <a:lnTo>
                    <a:pt x="122" y="397"/>
                  </a:lnTo>
                  <a:lnTo>
                    <a:pt x="109" y="377"/>
                  </a:lnTo>
                  <a:lnTo>
                    <a:pt x="122" y="357"/>
                  </a:lnTo>
                  <a:lnTo>
                    <a:pt x="122" y="303"/>
                  </a:lnTo>
                  <a:lnTo>
                    <a:pt x="109" y="262"/>
                  </a:lnTo>
                  <a:lnTo>
                    <a:pt x="109" y="228"/>
                  </a:lnTo>
                  <a:lnTo>
                    <a:pt x="90" y="208"/>
                  </a:lnTo>
                  <a:lnTo>
                    <a:pt x="51" y="188"/>
                  </a:lnTo>
                  <a:lnTo>
                    <a:pt x="32" y="147"/>
                  </a:lnTo>
                  <a:lnTo>
                    <a:pt x="32" y="114"/>
                  </a:lnTo>
                  <a:lnTo>
                    <a:pt x="0" y="93"/>
                  </a:lnTo>
                  <a:lnTo>
                    <a:pt x="12" y="73"/>
                  </a:lnTo>
                  <a:lnTo>
                    <a:pt x="90" y="93"/>
                  </a:lnTo>
                  <a:lnTo>
                    <a:pt x="109" y="93"/>
                  </a:lnTo>
                  <a:lnTo>
                    <a:pt x="122" y="114"/>
                  </a:lnTo>
                  <a:lnTo>
                    <a:pt x="141" y="73"/>
                  </a:lnTo>
                  <a:lnTo>
                    <a:pt x="218" y="32"/>
                  </a:lnTo>
                  <a:lnTo>
                    <a:pt x="218" y="0"/>
                  </a:lnTo>
                  <a:lnTo>
                    <a:pt x="250" y="13"/>
                  </a:lnTo>
                  <a:lnTo>
                    <a:pt x="250" y="53"/>
                  </a:lnTo>
                  <a:lnTo>
                    <a:pt x="270" y="53"/>
                  </a:lnTo>
                  <a:lnTo>
                    <a:pt x="289" y="93"/>
                  </a:lnTo>
                  <a:lnTo>
                    <a:pt x="270" y="147"/>
                  </a:lnTo>
                  <a:lnTo>
                    <a:pt x="289" y="228"/>
                  </a:lnTo>
                  <a:lnTo>
                    <a:pt x="308" y="242"/>
                  </a:lnTo>
                  <a:lnTo>
                    <a:pt x="328" y="303"/>
                  </a:lnTo>
                  <a:lnTo>
                    <a:pt x="328" y="343"/>
                  </a:lnTo>
                </a:path>
              </a:pathLst>
            </a:custGeom>
            <a:solidFill>
              <a:srgbClr val="FFFFFF"/>
            </a:solidFill>
            <a:ln w="9525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67" name="Freeform 141"/>
            <p:cNvSpPr>
              <a:spLocks/>
            </p:cNvSpPr>
            <p:nvPr/>
          </p:nvSpPr>
          <p:spPr bwMode="auto">
            <a:xfrm>
              <a:off x="2163" y="682"/>
              <a:ext cx="449" cy="572"/>
            </a:xfrm>
            <a:custGeom>
              <a:avLst/>
              <a:gdLst>
                <a:gd name="T0" fmla="*/ 88479 w 329"/>
                <a:gd name="T1" fmla="*/ 92953 h 419"/>
                <a:gd name="T2" fmla="*/ 72685 w 329"/>
                <a:gd name="T3" fmla="*/ 92953 h 419"/>
                <a:gd name="T4" fmla="*/ 67403 w 329"/>
                <a:gd name="T5" fmla="*/ 96826 h 419"/>
                <a:gd name="T6" fmla="*/ 67403 w 329"/>
                <a:gd name="T7" fmla="*/ 102384 h 419"/>
                <a:gd name="T8" fmla="*/ 62288 w 329"/>
                <a:gd name="T9" fmla="*/ 107735 h 419"/>
                <a:gd name="T10" fmla="*/ 58861 w 329"/>
                <a:gd name="T11" fmla="*/ 107735 h 419"/>
                <a:gd name="T12" fmla="*/ 53709 w 329"/>
                <a:gd name="T13" fmla="*/ 102384 h 419"/>
                <a:gd name="T14" fmla="*/ 48630 w 329"/>
                <a:gd name="T15" fmla="*/ 102384 h 419"/>
                <a:gd name="T16" fmla="*/ 43130 w 329"/>
                <a:gd name="T17" fmla="*/ 113548 h 419"/>
                <a:gd name="T18" fmla="*/ 32860 w 329"/>
                <a:gd name="T19" fmla="*/ 107735 h 419"/>
                <a:gd name="T20" fmla="*/ 29403 w 329"/>
                <a:gd name="T21" fmla="*/ 102384 h 419"/>
                <a:gd name="T22" fmla="*/ 32860 w 329"/>
                <a:gd name="T23" fmla="*/ 96826 h 419"/>
                <a:gd name="T24" fmla="*/ 32860 w 329"/>
                <a:gd name="T25" fmla="*/ 82256 h 419"/>
                <a:gd name="T26" fmla="*/ 29403 w 329"/>
                <a:gd name="T27" fmla="*/ 71243 h 419"/>
                <a:gd name="T28" fmla="*/ 29403 w 329"/>
                <a:gd name="T29" fmla="*/ 61862 h 419"/>
                <a:gd name="T30" fmla="*/ 24346 w 329"/>
                <a:gd name="T31" fmla="*/ 56534 h 419"/>
                <a:gd name="T32" fmla="*/ 13901 w 329"/>
                <a:gd name="T33" fmla="*/ 51084 h 419"/>
                <a:gd name="T34" fmla="*/ 8721 w 329"/>
                <a:gd name="T35" fmla="*/ 39942 h 419"/>
                <a:gd name="T36" fmla="*/ 8721 w 329"/>
                <a:gd name="T37" fmla="*/ 31019 h 419"/>
                <a:gd name="T38" fmla="*/ 0 w 329"/>
                <a:gd name="T39" fmla="*/ 25167 h 419"/>
                <a:gd name="T40" fmla="*/ 3192 w 329"/>
                <a:gd name="T41" fmla="*/ 19890 h 419"/>
                <a:gd name="T42" fmla="*/ 24346 w 329"/>
                <a:gd name="T43" fmla="*/ 25167 h 419"/>
                <a:gd name="T44" fmla="*/ 29403 w 329"/>
                <a:gd name="T45" fmla="*/ 25167 h 419"/>
                <a:gd name="T46" fmla="*/ 32860 w 329"/>
                <a:gd name="T47" fmla="*/ 31019 h 419"/>
                <a:gd name="T48" fmla="*/ 37982 w 329"/>
                <a:gd name="T49" fmla="*/ 19890 h 419"/>
                <a:gd name="T50" fmla="*/ 58861 w 329"/>
                <a:gd name="T51" fmla="*/ 8752 h 419"/>
                <a:gd name="T52" fmla="*/ 58861 w 329"/>
                <a:gd name="T53" fmla="*/ 0 h 419"/>
                <a:gd name="T54" fmla="*/ 67403 w 329"/>
                <a:gd name="T55" fmla="*/ 3597 h 419"/>
                <a:gd name="T56" fmla="*/ 67403 w 329"/>
                <a:gd name="T57" fmla="*/ 14297 h 419"/>
                <a:gd name="T58" fmla="*/ 72685 w 329"/>
                <a:gd name="T59" fmla="*/ 14297 h 419"/>
                <a:gd name="T60" fmla="*/ 77904 w 329"/>
                <a:gd name="T61" fmla="*/ 25167 h 419"/>
                <a:gd name="T62" fmla="*/ 72685 w 329"/>
                <a:gd name="T63" fmla="*/ 39942 h 419"/>
                <a:gd name="T64" fmla="*/ 77904 w 329"/>
                <a:gd name="T65" fmla="*/ 61862 h 419"/>
                <a:gd name="T66" fmla="*/ 82950 w 329"/>
                <a:gd name="T67" fmla="*/ 65648 h 419"/>
                <a:gd name="T68" fmla="*/ 88479 w 329"/>
                <a:gd name="T69" fmla="*/ 82256 h 419"/>
                <a:gd name="T70" fmla="*/ 88479 w 329"/>
                <a:gd name="T71" fmla="*/ 92953 h 419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29"/>
                <a:gd name="T109" fmla="*/ 0 h 419"/>
                <a:gd name="T110" fmla="*/ 329 w 329"/>
                <a:gd name="T111" fmla="*/ 419 h 419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29" h="419">
                  <a:moveTo>
                    <a:pt x="328" y="343"/>
                  </a:moveTo>
                  <a:lnTo>
                    <a:pt x="270" y="343"/>
                  </a:lnTo>
                  <a:lnTo>
                    <a:pt x="250" y="357"/>
                  </a:lnTo>
                  <a:lnTo>
                    <a:pt x="250" y="377"/>
                  </a:lnTo>
                  <a:lnTo>
                    <a:pt x="231" y="397"/>
                  </a:lnTo>
                  <a:lnTo>
                    <a:pt x="218" y="397"/>
                  </a:lnTo>
                  <a:lnTo>
                    <a:pt x="199" y="377"/>
                  </a:lnTo>
                  <a:lnTo>
                    <a:pt x="180" y="377"/>
                  </a:lnTo>
                  <a:lnTo>
                    <a:pt x="160" y="418"/>
                  </a:lnTo>
                  <a:lnTo>
                    <a:pt x="122" y="397"/>
                  </a:lnTo>
                  <a:lnTo>
                    <a:pt x="109" y="377"/>
                  </a:lnTo>
                  <a:lnTo>
                    <a:pt x="122" y="357"/>
                  </a:lnTo>
                  <a:lnTo>
                    <a:pt x="122" y="303"/>
                  </a:lnTo>
                  <a:lnTo>
                    <a:pt x="109" y="262"/>
                  </a:lnTo>
                  <a:lnTo>
                    <a:pt x="109" y="228"/>
                  </a:lnTo>
                  <a:lnTo>
                    <a:pt x="90" y="208"/>
                  </a:lnTo>
                  <a:lnTo>
                    <a:pt x="51" y="188"/>
                  </a:lnTo>
                  <a:lnTo>
                    <a:pt x="32" y="147"/>
                  </a:lnTo>
                  <a:lnTo>
                    <a:pt x="32" y="114"/>
                  </a:lnTo>
                  <a:lnTo>
                    <a:pt x="0" y="93"/>
                  </a:lnTo>
                  <a:lnTo>
                    <a:pt x="12" y="73"/>
                  </a:lnTo>
                  <a:lnTo>
                    <a:pt x="90" y="93"/>
                  </a:lnTo>
                  <a:lnTo>
                    <a:pt x="109" y="93"/>
                  </a:lnTo>
                  <a:lnTo>
                    <a:pt x="122" y="114"/>
                  </a:lnTo>
                  <a:lnTo>
                    <a:pt x="141" y="73"/>
                  </a:lnTo>
                  <a:lnTo>
                    <a:pt x="218" y="32"/>
                  </a:lnTo>
                  <a:lnTo>
                    <a:pt x="218" y="0"/>
                  </a:lnTo>
                  <a:lnTo>
                    <a:pt x="250" y="13"/>
                  </a:lnTo>
                  <a:lnTo>
                    <a:pt x="250" y="53"/>
                  </a:lnTo>
                  <a:lnTo>
                    <a:pt x="270" y="53"/>
                  </a:lnTo>
                  <a:lnTo>
                    <a:pt x="289" y="93"/>
                  </a:lnTo>
                  <a:lnTo>
                    <a:pt x="270" y="147"/>
                  </a:lnTo>
                  <a:lnTo>
                    <a:pt x="289" y="228"/>
                  </a:lnTo>
                  <a:lnTo>
                    <a:pt x="308" y="242"/>
                  </a:lnTo>
                  <a:lnTo>
                    <a:pt x="328" y="303"/>
                  </a:lnTo>
                  <a:lnTo>
                    <a:pt x="328" y="343"/>
                  </a:lnTo>
                </a:path>
              </a:pathLst>
            </a:custGeom>
            <a:noFill/>
            <a:ln w="12700" cap="rnd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68" name="Freeform 142"/>
            <p:cNvSpPr>
              <a:spLocks/>
            </p:cNvSpPr>
            <p:nvPr/>
          </p:nvSpPr>
          <p:spPr bwMode="auto">
            <a:xfrm>
              <a:off x="1488" y="966"/>
              <a:ext cx="1317" cy="1070"/>
            </a:xfrm>
            <a:custGeom>
              <a:avLst/>
              <a:gdLst>
                <a:gd name="T0" fmla="*/ 165778 w 964"/>
                <a:gd name="T1" fmla="*/ 5565 h 783"/>
                <a:gd name="T2" fmla="*/ 169366 w 964"/>
                <a:gd name="T3" fmla="*/ 25907 h 783"/>
                <a:gd name="T4" fmla="*/ 165778 w 964"/>
                <a:gd name="T5" fmla="*/ 46419 h 783"/>
                <a:gd name="T6" fmla="*/ 180145 w 964"/>
                <a:gd name="T7" fmla="*/ 57855 h 783"/>
                <a:gd name="T8" fmla="*/ 190528 w 964"/>
                <a:gd name="T9" fmla="*/ 46419 h 783"/>
                <a:gd name="T10" fmla="*/ 199259 w 964"/>
                <a:gd name="T11" fmla="*/ 52222 h 783"/>
                <a:gd name="T12" fmla="*/ 204878 w 964"/>
                <a:gd name="T13" fmla="*/ 40813 h 783"/>
                <a:gd name="T14" fmla="*/ 226034 w 964"/>
                <a:gd name="T15" fmla="*/ 37170 h 783"/>
                <a:gd name="T16" fmla="*/ 240016 w 964"/>
                <a:gd name="T17" fmla="*/ 63267 h 783"/>
                <a:gd name="T18" fmla="*/ 261151 w 964"/>
                <a:gd name="T19" fmla="*/ 68751 h 783"/>
                <a:gd name="T20" fmla="*/ 264766 w 964"/>
                <a:gd name="T21" fmla="*/ 83642 h 783"/>
                <a:gd name="T22" fmla="*/ 245450 w 964"/>
                <a:gd name="T23" fmla="*/ 167475 h 783"/>
                <a:gd name="T24" fmla="*/ 240016 w 964"/>
                <a:gd name="T25" fmla="*/ 190081 h 783"/>
                <a:gd name="T26" fmla="*/ 190528 w 964"/>
                <a:gd name="T27" fmla="*/ 190081 h 783"/>
                <a:gd name="T28" fmla="*/ 180145 w 964"/>
                <a:gd name="T29" fmla="*/ 195277 h 783"/>
                <a:gd name="T30" fmla="*/ 174594 w 964"/>
                <a:gd name="T31" fmla="*/ 178667 h 783"/>
                <a:gd name="T32" fmla="*/ 160511 w 964"/>
                <a:gd name="T33" fmla="*/ 173116 h 783"/>
                <a:gd name="T34" fmla="*/ 149964 w 964"/>
                <a:gd name="T35" fmla="*/ 184069 h 783"/>
                <a:gd name="T36" fmla="*/ 135782 w 964"/>
                <a:gd name="T37" fmla="*/ 195277 h 783"/>
                <a:gd name="T38" fmla="*/ 119837 w 964"/>
                <a:gd name="T39" fmla="*/ 204646 h 783"/>
                <a:gd name="T40" fmla="*/ 90055 w 964"/>
                <a:gd name="T41" fmla="*/ 210211 h 783"/>
                <a:gd name="T42" fmla="*/ 54747 w 964"/>
                <a:gd name="T43" fmla="*/ 190081 h 783"/>
                <a:gd name="T44" fmla="*/ 24785 w 964"/>
                <a:gd name="T45" fmla="*/ 184069 h 783"/>
                <a:gd name="T46" fmla="*/ 0 w 964"/>
                <a:gd name="T47" fmla="*/ 173116 h 783"/>
                <a:gd name="T48" fmla="*/ 10531 w 964"/>
                <a:gd name="T49" fmla="*/ 158237 h 783"/>
                <a:gd name="T50" fmla="*/ 15715 w 964"/>
                <a:gd name="T51" fmla="*/ 141506 h 783"/>
                <a:gd name="T52" fmla="*/ 49506 w 964"/>
                <a:gd name="T53" fmla="*/ 121066 h 783"/>
                <a:gd name="T54" fmla="*/ 59488 w 964"/>
                <a:gd name="T55" fmla="*/ 100300 h 783"/>
                <a:gd name="T56" fmla="*/ 54747 w 964"/>
                <a:gd name="T57" fmla="*/ 57855 h 783"/>
                <a:gd name="T58" fmla="*/ 54747 w 964"/>
                <a:gd name="T59" fmla="*/ 31492 h 783"/>
                <a:gd name="T60" fmla="*/ 65254 w 964"/>
                <a:gd name="T61" fmla="*/ 25907 h 783"/>
                <a:gd name="T62" fmla="*/ 54747 w 964"/>
                <a:gd name="T63" fmla="*/ 14975 h 783"/>
                <a:gd name="T64" fmla="*/ 95156 w 964"/>
                <a:gd name="T65" fmla="*/ 8904 h 783"/>
                <a:gd name="T66" fmla="*/ 105878 w 964"/>
                <a:gd name="T67" fmla="*/ 25907 h 783"/>
                <a:gd name="T68" fmla="*/ 135782 w 964"/>
                <a:gd name="T69" fmla="*/ 25907 h 783"/>
                <a:gd name="T70" fmla="*/ 160511 w 964"/>
                <a:gd name="T71" fmla="*/ 5565 h 783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964"/>
                <a:gd name="T109" fmla="*/ 0 h 783"/>
                <a:gd name="T110" fmla="*/ 964 w 964"/>
                <a:gd name="T111" fmla="*/ 783 h 783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964" h="783">
                  <a:moveTo>
                    <a:pt x="584" y="0"/>
                  </a:moveTo>
                  <a:lnTo>
                    <a:pt x="603" y="20"/>
                  </a:lnTo>
                  <a:lnTo>
                    <a:pt x="603" y="54"/>
                  </a:lnTo>
                  <a:lnTo>
                    <a:pt x="616" y="94"/>
                  </a:lnTo>
                  <a:lnTo>
                    <a:pt x="616" y="148"/>
                  </a:lnTo>
                  <a:lnTo>
                    <a:pt x="603" y="168"/>
                  </a:lnTo>
                  <a:lnTo>
                    <a:pt x="616" y="189"/>
                  </a:lnTo>
                  <a:lnTo>
                    <a:pt x="655" y="209"/>
                  </a:lnTo>
                  <a:lnTo>
                    <a:pt x="674" y="168"/>
                  </a:lnTo>
                  <a:lnTo>
                    <a:pt x="693" y="168"/>
                  </a:lnTo>
                  <a:lnTo>
                    <a:pt x="713" y="189"/>
                  </a:lnTo>
                  <a:lnTo>
                    <a:pt x="725" y="189"/>
                  </a:lnTo>
                  <a:lnTo>
                    <a:pt x="745" y="168"/>
                  </a:lnTo>
                  <a:lnTo>
                    <a:pt x="745" y="148"/>
                  </a:lnTo>
                  <a:lnTo>
                    <a:pt x="764" y="135"/>
                  </a:lnTo>
                  <a:lnTo>
                    <a:pt x="822" y="135"/>
                  </a:lnTo>
                  <a:lnTo>
                    <a:pt x="854" y="209"/>
                  </a:lnTo>
                  <a:lnTo>
                    <a:pt x="873" y="229"/>
                  </a:lnTo>
                  <a:lnTo>
                    <a:pt x="912" y="229"/>
                  </a:lnTo>
                  <a:lnTo>
                    <a:pt x="950" y="249"/>
                  </a:lnTo>
                  <a:lnTo>
                    <a:pt x="950" y="282"/>
                  </a:lnTo>
                  <a:lnTo>
                    <a:pt x="963" y="303"/>
                  </a:lnTo>
                  <a:lnTo>
                    <a:pt x="893" y="512"/>
                  </a:lnTo>
                  <a:lnTo>
                    <a:pt x="893" y="607"/>
                  </a:lnTo>
                  <a:lnTo>
                    <a:pt x="873" y="647"/>
                  </a:lnTo>
                  <a:lnTo>
                    <a:pt x="873" y="688"/>
                  </a:lnTo>
                  <a:lnTo>
                    <a:pt x="725" y="688"/>
                  </a:lnTo>
                  <a:lnTo>
                    <a:pt x="693" y="688"/>
                  </a:lnTo>
                  <a:lnTo>
                    <a:pt x="674" y="707"/>
                  </a:lnTo>
                  <a:lnTo>
                    <a:pt x="655" y="707"/>
                  </a:lnTo>
                  <a:lnTo>
                    <a:pt x="655" y="667"/>
                  </a:lnTo>
                  <a:lnTo>
                    <a:pt x="635" y="647"/>
                  </a:lnTo>
                  <a:lnTo>
                    <a:pt x="616" y="647"/>
                  </a:lnTo>
                  <a:lnTo>
                    <a:pt x="584" y="627"/>
                  </a:lnTo>
                  <a:lnTo>
                    <a:pt x="545" y="647"/>
                  </a:lnTo>
                  <a:lnTo>
                    <a:pt x="545" y="667"/>
                  </a:lnTo>
                  <a:lnTo>
                    <a:pt x="526" y="688"/>
                  </a:lnTo>
                  <a:lnTo>
                    <a:pt x="494" y="707"/>
                  </a:lnTo>
                  <a:lnTo>
                    <a:pt x="494" y="721"/>
                  </a:lnTo>
                  <a:lnTo>
                    <a:pt x="436" y="741"/>
                  </a:lnTo>
                  <a:lnTo>
                    <a:pt x="397" y="782"/>
                  </a:lnTo>
                  <a:lnTo>
                    <a:pt x="327" y="761"/>
                  </a:lnTo>
                  <a:lnTo>
                    <a:pt x="275" y="721"/>
                  </a:lnTo>
                  <a:lnTo>
                    <a:pt x="199" y="688"/>
                  </a:lnTo>
                  <a:lnTo>
                    <a:pt x="147" y="667"/>
                  </a:lnTo>
                  <a:lnTo>
                    <a:pt x="90" y="667"/>
                  </a:lnTo>
                  <a:lnTo>
                    <a:pt x="38" y="647"/>
                  </a:lnTo>
                  <a:lnTo>
                    <a:pt x="0" y="627"/>
                  </a:lnTo>
                  <a:lnTo>
                    <a:pt x="19" y="593"/>
                  </a:lnTo>
                  <a:lnTo>
                    <a:pt x="38" y="573"/>
                  </a:lnTo>
                  <a:lnTo>
                    <a:pt x="38" y="553"/>
                  </a:lnTo>
                  <a:lnTo>
                    <a:pt x="57" y="512"/>
                  </a:lnTo>
                  <a:lnTo>
                    <a:pt x="90" y="478"/>
                  </a:lnTo>
                  <a:lnTo>
                    <a:pt x="180" y="438"/>
                  </a:lnTo>
                  <a:lnTo>
                    <a:pt x="199" y="438"/>
                  </a:lnTo>
                  <a:lnTo>
                    <a:pt x="217" y="363"/>
                  </a:lnTo>
                  <a:lnTo>
                    <a:pt x="237" y="249"/>
                  </a:lnTo>
                  <a:lnTo>
                    <a:pt x="199" y="209"/>
                  </a:lnTo>
                  <a:lnTo>
                    <a:pt x="180" y="135"/>
                  </a:lnTo>
                  <a:lnTo>
                    <a:pt x="199" y="114"/>
                  </a:lnTo>
                  <a:lnTo>
                    <a:pt x="237" y="114"/>
                  </a:lnTo>
                  <a:lnTo>
                    <a:pt x="237" y="94"/>
                  </a:lnTo>
                  <a:lnTo>
                    <a:pt x="199" y="74"/>
                  </a:lnTo>
                  <a:lnTo>
                    <a:pt x="199" y="54"/>
                  </a:lnTo>
                  <a:lnTo>
                    <a:pt x="288" y="33"/>
                  </a:lnTo>
                  <a:lnTo>
                    <a:pt x="346" y="33"/>
                  </a:lnTo>
                  <a:lnTo>
                    <a:pt x="365" y="54"/>
                  </a:lnTo>
                  <a:lnTo>
                    <a:pt x="385" y="94"/>
                  </a:lnTo>
                  <a:lnTo>
                    <a:pt x="417" y="114"/>
                  </a:lnTo>
                  <a:lnTo>
                    <a:pt x="494" y="94"/>
                  </a:lnTo>
                  <a:lnTo>
                    <a:pt x="526" y="54"/>
                  </a:lnTo>
                  <a:lnTo>
                    <a:pt x="584" y="20"/>
                  </a:lnTo>
                  <a:lnTo>
                    <a:pt x="584" y="0"/>
                  </a:lnTo>
                </a:path>
              </a:pathLst>
            </a:custGeom>
            <a:solidFill>
              <a:srgbClr val="FFFFFF"/>
            </a:solidFill>
            <a:ln w="9525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69" name="Freeform 143"/>
            <p:cNvSpPr>
              <a:spLocks/>
            </p:cNvSpPr>
            <p:nvPr/>
          </p:nvSpPr>
          <p:spPr bwMode="auto">
            <a:xfrm>
              <a:off x="1488" y="966"/>
              <a:ext cx="1317" cy="1070"/>
            </a:xfrm>
            <a:custGeom>
              <a:avLst/>
              <a:gdLst>
                <a:gd name="T0" fmla="*/ 165778 w 964"/>
                <a:gd name="T1" fmla="*/ 5565 h 783"/>
                <a:gd name="T2" fmla="*/ 169366 w 964"/>
                <a:gd name="T3" fmla="*/ 25907 h 783"/>
                <a:gd name="T4" fmla="*/ 165778 w 964"/>
                <a:gd name="T5" fmla="*/ 46419 h 783"/>
                <a:gd name="T6" fmla="*/ 180145 w 964"/>
                <a:gd name="T7" fmla="*/ 57855 h 783"/>
                <a:gd name="T8" fmla="*/ 190528 w 964"/>
                <a:gd name="T9" fmla="*/ 46419 h 783"/>
                <a:gd name="T10" fmla="*/ 199259 w 964"/>
                <a:gd name="T11" fmla="*/ 52222 h 783"/>
                <a:gd name="T12" fmla="*/ 204878 w 964"/>
                <a:gd name="T13" fmla="*/ 40813 h 783"/>
                <a:gd name="T14" fmla="*/ 226034 w 964"/>
                <a:gd name="T15" fmla="*/ 37170 h 783"/>
                <a:gd name="T16" fmla="*/ 240016 w 964"/>
                <a:gd name="T17" fmla="*/ 63267 h 783"/>
                <a:gd name="T18" fmla="*/ 261151 w 964"/>
                <a:gd name="T19" fmla="*/ 68751 h 783"/>
                <a:gd name="T20" fmla="*/ 264766 w 964"/>
                <a:gd name="T21" fmla="*/ 83642 h 783"/>
                <a:gd name="T22" fmla="*/ 245450 w 964"/>
                <a:gd name="T23" fmla="*/ 167475 h 783"/>
                <a:gd name="T24" fmla="*/ 240016 w 964"/>
                <a:gd name="T25" fmla="*/ 190081 h 783"/>
                <a:gd name="T26" fmla="*/ 190528 w 964"/>
                <a:gd name="T27" fmla="*/ 190081 h 783"/>
                <a:gd name="T28" fmla="*/ 180145 w 964"/>
                <a:gd name="T29" fmla="*/ 195277 h 783"/>
                <a:gd name="T30" fmla="*/ 174594 w 964"/>
                <a:gd name="T31" fmla="*/ 178667 h 783"/>
                <a:gd name="T32" fmla="*/ 160511 w 964"/>
                <a:gd name="T33" fmla="*/ 173116 h 783"/>
                <a:gd name="T34" fmla="*/ 149964 w 964"/>
                <a:gd name="T35" fmla="*/ 184069 h 783"/>
                <a:gd name="T36" fmla="*/ 135782 w 964"/>
                <a:gd name="T37" fmla="*/ 195277 h 783"/>
                <a:gd name="T38" fmla="*/ 119837 w 964"/>
                <a:gd name="T39" fmla="*/ 204646 h 783"/>
                <a:gd name="T40" fmla="*/ 90055 w 964"/>
                <a:gd name="T41" fmla="*/ 210211 h 783"/>
                <a:gd name="T42" fmla="*/ 54747 w 964"/>
                <a:gd name="T43" fmla="*/ 190081 h 783"/>
                <a:gd name="T44" fmla="*/ 24785 w 964"/>
                <a:gd name="T45" fmla="*/ 184069 h 783"/>
                <a:gd name="T46" fmla="*/ 0 w 964"/>
                <a:gd name="T47" fmla="*/ 173116 h 783"/>
                <a:gd name="T48" fmla="*/ 10531 w 964"/>
                <a:gd name="T49" fmla="*/ 158237 h 783"/>
                <a:gd name="T50" fmla="*/ 15715 w 964"/>
                <a:gd name="T51" fmla="*/ 141506 h 783"/>
                <a:gd name="T52" fmla="*/ 49506 w 964"/>
                <a:gd name="T53" fmla="*/ 121066 h 783"/>
                <a:gd name="T54" fmla="*/ 59488 w 964"/>
                <a:gd name="T55" fmla="*/ 100300 h 783"/>
                <a:gd name="T56" fmla="*/ 54747 w 964"/>
                <a:gd name="T57" fmla="*/ 57855 h 783"/>
                <a:gd name="T58" fmla="*/ 54747 w 964"/>
                <a:gd name="T59" fmla="*/ 31492 h 783"/>
                <a:gd name="T60" fmla="*/ 65254 w 964"/>
                <a:gd name="T61" fmla="*/ 25907 h 783"/>
                <a:gd name="T62" fmla="*/ 54747 w 964"/>
                <a:gd name="T63" fmla="*/ 14975 h 783"/>
                <a:gd name="T64" fmla="*/ 95156 w 964"/>
                <a:gd name="T65" fmla="*/ 8904 h 783"/>
                <a:gd name="T66" fmla="*/ 105878 w 964"/>
                <a:gd name="T67" fmla="*/ 25907 h 783"/>
                <a:gd name="T68" fmla="*/ 135782 w 964"/>
                <a:gd name="T69" fmla="*/ 25907 h 783"/>
                <a:gd name="T70" fmla="*/ 160511 w 964"/>
                <a:gd name="T71" fmla="*/ 5565 h 783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964"/>
                <a:gd name="T109" fmla="*/ 0 h 783"/>
                <a:gd name="T110" fmla="*/ 964 w 964"/>
                <a:gd name="T111" fmla="*/ 783 h 783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964" h="783">
                  <a:moveTo>
                    <a:pt x="584" y="0"/>
                  </a:moveTo>
                  <a:lnTo>
                    <a:pt x="603" y="20"/>
                  </a:lnTo>
                  <a:lnTo>
                    <a:pt x="603" y="54"/>
                  </a:lnTo>
                  <a:lnTo>
                    <a:pt x="616" y="94"/>
                  </a:lnTo>
                  <a:lnTo>
                    <a:pt x="616" y="148"/>
                  </a:lnTo>
                  <a:lnTo>
                    <a:pt x="603" y="168"/>
                  </a:lnTo>
                  <a:lnTo>
                    <a:pt x="616" y="189"/>
                  </a:lnTo>
                  <a:lnTo>
                    <a:pt x="655" y="209"/>
                  </a:lnTo>
                  <a:lnTo>
                    <a:pt x="674" y="168"/>
                  </a:lnTo>
                  <a:lnTo>
                    <a:pt x="693" y="168"/>
                  </a:lnTo>
                  <a:lnTo>
                    <a:pt x="713" y="189"/>
                  </a:lnTo>
                  <a:lnTo>
                    <a:pt x="725" y="189"/>
                  </a:lnTo>
                  <a:lnTo>
                    <a:pt x="745" y="168"/>
                  </a:lnTo>
                  <a:lnTo>
                    <a:pt x="745" y="148"/>
                  </a:lnTo>
                  <a:lnTo>
                    <a:pt x="764" y="135"/>
                  </a:lnTo>
                  <a:lnTo>
                    <a:pt x="822" y="135"/>
                  </a:lnTo>
                  <a:lnTo>
                    <a:pt x="854" y="209"/>
                  </a:lnTo>
                  <a:lnTo>
                    <a:pt x="873" y="229"/>
                  </a:lnTo>
                  <a:lnTo>
                    <a:pt x="912" y="229"/>
                  </a:lnTo>
                  <a:lnTo>
                    <a:pt x="950" y="249"/>
                  </a:lnTo>
                  <a:lnTo>
                    <a:pt x="950" y="282"/>
                  </a:lnTo>
                  <a:lnTo>
                    <a:pt x="963" y="303"/>
                  </a:lnTo>
                  <a:lnTo>
                    <a:pt x="893" y="512"/>
                  </a:lnTo>
                  <a:lnTo>
                    <a:pt x="893" y="607"/>
                  </a:lnTo>
                  <a:lnTo>
                    <a:pt x="873" y="647"/>
                  </a:lnTo>
                  <a:lnTo>
                    <a:pt x="873" y="688"/>
                  </a:lnTo>
                  <a:lnTo>
                    <a:pt x="725" y="688"/>
                  </a:lnTo>
                  <a:lnTo>
                    <a:pt x="693" y="688"/>
                  </a:lnTo>
                  <a:lnTo>
                    <a:pt x="674" y="707"/>
                  </a:lnTo>
                  <a:lnTo>
                    <a:pt x="655" y="707"/>
                  </a:lnTo>
                  <a:lnTo>
                    <a:pt x="655" y="667"/>
                  </a:lnTo>
                  <a:lnTo>
                    <a:pt x="635" y="647"/>
                  </a:lnTo>
                  <a:lnTo>
                    <a:pt x="616" y="647"/>
                  </a:lnTo>
                  <a:lnTo>
                    <a:pt x="584" y="627"/>
                  </a:lnTo>
                  <a:lnTo>
                    <a:pt x="545" y="647"/>
                  </a:lnTo>
                  <a:lnTo>
                    <a:pt x="545" y="667"/>
                  </a:lnTo>
                  <a:lnTo>
                    <a:pt x="526" y="688"/>
                  </a:lnTo>
                  <a:lnTo>
                    <a:pt x="494" y="707"/>
                  </a:lnTo>
                  <a:lnTo>
                    <a:pt x="494" y="721"/>
                  </a:lnTo>
                  <a:lnTo>
                    <a:pt x="436" y="741"/>
                  </a:lnTo>
                  <a:lnTo>
                    <a:pt x="397" y="782"/>
                  </a:lnTo>
                  <a:lnTo>
                    <a:pt x="327" y="761"/>
                  </a:lnTo>
                  <a:lnTo>
                    <a:pt x="275" y="721"/>
                  </a:lnTo>
                  <a:lnTo>
                    <a:pt x="199" y="688"/>
                  </a:lnTo>
                  <a:lnTo>
                    <a:pt x="147" y="667"/>
                  </a:lnTo>
                  <a:lnTo>
                    <a:pt x="90" y="667"/>
                  </a:lnTo>
                  <a:lnTo>
                    <a:pt x="38" y="647"/>
                  </a:lnTo>
                  <a:lnTo>
                    <a:pt x="0" y="627"/>
                  </a:lnTo>
                  <a:lnTo>
                    <a:pt x="19" y="593"/>
                  </a:lnTo>
                  <a:lnTo>
                    <a:pt x="38" y="573"/>
                  </a:lnTo>
                  <a:lnTo>
                    <a:pt x="38" y="553"/>
                  </a:lnTo>
                  <a:lnTo>
                    <a:pt x="57" y="512"/>
                  </a:lnTo>
                  <a:lnTo>
                    <a:pt x="90" y="478"/>
                  </a:lnTo>
                  <a:lnTo>
                    <a:pt x="180" y="438"/>
                  </a:lnTo>
                  <a:lnTo>
                    <a:pt x="199" y="438"/>
                  </a:lnTo>
                  <a:lnTo>
                    <a:pt x="217" y="363"/>
                  </a:lnTo>
                  <a:lnTo>
                    <a:pt x="237" y="249"/>
                  </a:lnTo>
                  <a:lnTo>
                    <a:pt x="199" y="209"/>
                  </a:lnTo>
                  <a:lnTo>
                    <a:pt x="180" y="135"/>
                  </a:lnTo>
                  <a:lnTo>
                    <a:pt x="199" y="114"/>
                  </a:lnTo>
                  <a:lnTo>
                    <a:pt x="237" y="114"/>
                  </a:lnTo>
                  <a:lnTo>
                    <a:pt x="237" y="94"/>
                  </a:lnTo>
                  <a:lnTo>
                    <a:pt x="199" y="74"/>
                  </a:lnTo>
                  <a:lnTo>
                    <a:pt x="199" y="54"/>
                  </a:lnTo>
                  <a:lnTo>
                    <a:pt x="288" y="33"/>
                  </a:lnTo>
                  <a:lnTo>
                    <a:pt x="346" y="33"/>
                  </a:lnTo>
                  <a:lnTo>
                    <a:pt x="365" y="54"/>
                  </a:lnTo>
                  <a:lnTo>
                    <a:pt x="385" y="94"/>
                  </a:lnTo>
                  <a:lnTo>
                    <a:pt x="417" y="114"/>
                  </a:lnTo>
                  <a:lnTo>
                    <a:pt x="494" y="94"/>
                  </a:lnTo>
                  <a:lnTo>
                    <a:pt x="526" y="54"/>
                  </a:lnTo>
                  <a:lnTo>
                    <a:pt x="584" y="20"/>
                  </a:lnTo>
                  <a:lnTo>
                    <a:pt x="584" y="0"/>
                  </a:lnTo>
                </a:path>
              </a:pathLst>
            </a:custGeom>
            <a:noFill/>
            <a:ln w="12700" cap="rnd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70" name="Freeform 144"/>
            <p:cNvSpPr>
              <a:spLocks/>
            </p:cNvSpPr>
            <p:nvPr/>
          </p:nvSpPr>
          <p:spPr bwMode="auto">
            <a:xfrm>
              <a:off x="3252" y="1113"/>
              <a:ext cx="221" cy="159"/>
            </a:xfrm>
            <a:custGeom>
              <a:avLst/>
              <a:gdLst>
                <a:gd name="T0" fmla="*/ 43139 w 162"/>
                <a:gd name="T1" fmla="*/ 5809 h 116"/>
                <a:gd name="T2" fmla="*/ 39715 w 162"/>
                <a:gd name="T3" fmla="*/ 17415 h 116"/>
                <a:gd name="T4" fmla="*/ 29243 w 162"/>
                <a:gd name="T5" fmla="*/ 27511 h 116"/>
                <a:gd name="T6" fmla="*/ 18647 w 162"/>
                <a:gd name="T7" fmla="*/ 33672 h 116"/>
                <a:gd name="T8" fmla="*/ 10234 w 162"/>
                <a:gd name="T9" fmla="*/ 27511 h 116"/>
                <a:gd name="T10" fmla="*/ 0 w 162"/>
                <a:gd name="T11" fmla="*/ 23569 h 116"/>
                <a:gd name="T12" fmla="*/ 5028 w 162"/>
                <a:gd name="T13" fmla="*/ 5809 h 116"/>
                <a:gd name="T14" fmla="*/ 13669 w 162"/>
                <a:gd name="T15" fmla="*/ 0 h 116"/>
                <a:gd name="T16" fmla="*/ 18647 w 162"/>
                <a:gd name="T17" fmla="*/ 0 h 116"/>
                <a:gd name="T18" fmla="*/ 29243 w 162"/>
                <a:gd name="T19" fmla="*/ 5809 h 116"/>
                <a:gd name="T20" fmla="*/ 39715 w 162"/>
                <a:gd name="T21" fmla="*/ 0 h 116"/>
                <a:gd name="T22" fmla="*/ 43139 w 162"/>
                <a:gd name="T23" fmla="*/ 5809 h 11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62"/>
                <a:gd name="T37" fmla="*/ 0 h 116"/>
                <a:gd name="T38" fmla="*/ 162 w 162"/>
                <a:gd name="T39" fmla="*/ 116 h 11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62" h="116">
                  <a:moveTo>
                    <a:pt x="161" y="20"/>
                  </a:moveTo>
                  <a:lnTo>
                    <a:pt x="148" y="60"/>
                  </a:lnTo>
                  <a:lnTo>
                    <a:pt x="109" y="94"/>
                  </a:lnTo>
                  <a:lnTo>
                    <a:pt x="70" y="115"/>
                  </a:lnTo>
                  <a:lnTo>
                    <a:pt x="38" y="94"/>
                  </a:lnTo>
                  <a:lnTo>
                    <a:pt x="0" y="81"/>
                  </a:lnTo>
                  <a:lnTo>
                    <a:pt x="19" y="20"/>
                  </a:lnTo>
                  <a:lnTo>
                    <a:pt x="51" y="0"/>
                  </a:lnTo>
                  <a:lnTo>
                    <a:pt x="70" y="0"/>
                  </a:lnTo>
                  <a:lnTo>
                    <a:pt x="109" y="20"/>
                  </a:lnTo>
                  <a:lnTo>
                    <a:pt x="148" y="0"/>
                  </a:lnTo>
                  <a:lnTo>
                    <a:pt x="161" y="20"/>
                  </a:lnTo>
                </a:path>
              </a:pathLst>
            </a:custGeom>
            <a:solidFill>
              <a:srgbClr val="FFFFFF"/>
            </a:solidFill>
            <a:ln w="9525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71" name="Freeform 145"/>
            <p:cNvSpPr>
              <a:spLocks/>
            </p:cNvSpPr>
            <p:nvPr/>
          </p:nvSpPr>
          <p:spPr bwMode="auto">
            <a:xfrm>
              <a:off x="3252" y="1113"/>
              <a:ext cx="221" cy="159"/>
            </a:xfrm>
            <a:custGeom>
              <a:avLst/>
              <a:gdLst>
                <a:gd name="T0" fmla="*/ 43139 w 162"/>
                <a:gd name="T1" fmla="*/ 5809 h 116"/>
                <a:gd name="T2" fmla="*/ 39715 w 162"/>
                <a:gd name="T3" fmla="*/ 17415 h 116"/>
                <a:gd name="T4" fmla="*/ 29243 w 162"/>
                <a:gd name="T5" fmla="*/ 27511 h 116"/>
                <a:gd name="T6" fmla="*/ 18647 w 162"/>
                <a:gd name="T7" fmla="*/ 33672 h 116"/>
                <a:gd name="T8" fmla="*/ 10234 w 162"/>
                <a:gd name="T9" fmla="*/ 27511 h 116"/>
                <a:gd name="T10" fmla="*/ 0 w 162"/>
                <a:gd name="T11" fmla="*/ 23569 h 116"/>
                <a:gd name="T12" fmla="*/ 5028 w 162"/>
                <a:gd name="T13" fmla="*/ 5809 h 116"/>
                <a:gd name="T14" fmla="*/ 13669 w 162"/>
                <a:gd name="T15" fmla="*/ 0 h 116"/>
                <a:gd name="T16" fmla="*/ 18647 w 162"/>
                <a:gd name="T17" fmla="*/ 0 h 116"/>
                <a:gd name="T18" fmla="*/ 29243 w 162"/>
                <a:gd name="T19" fmla="*/ 5809 h 116"/>
                <a:gd name="T20" fmla="*/ 39715 w 162"/>
                <a:gd name="T21" fmla="*/ 0 h 116"/>
                <a:gd name="T22" fmla="*/ 43139 w 162"/>
                <a:gd name="T23" fmla="*/ 5809 h 11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62"/>
                <a:gd name="T37" fmla="*/ 0 h 116"/>
                <a:gd name="T38" fmla="*/ 162 w 162"/>
                <a:gd name="T39" fmla="*/ 116 h 11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62" h="116">
                  <a:moveTo>
                    <a:pt x="161" y="20"/>
                  </a:moveTo>
                  <a:lnTo>
                    <a:pt x="148" y="60"/>
                  </a:lnTo>
                  <a:lnTo>
                    <a:pt x="109" y="94"/>
                  </a:lnTo>
                  <a:lnTo>
                    <a:pt x="70" y="115"/>
                  </a:lnTo>
                  <a:lnTo>
                    <a:pt x="38" y="94"/>
                  </a:lnTo>
                  <a:lnTo>
                    <a:pt x="0" y="81"/>
                  </a:lnTo>
                  <a:lnTo>
                    <a:pt x="19" y="20"/>
                  </a:lnTo>
                  <a:lnTo>
                    <a:pt x="51" y="0"/>
                  </a:lnTo>
                  <a:lnTo>
                    <a:pt x="70" y="0"/>
                  </a:lnTo>
                  <a:lnTo>
                    <a:pt x="109" y="20"/>
                  </a:lnTo>
                  <a:lnTo>
                    <a:pt x="148" y="0"/>
                  </a:lnTo>
                  <a:lnTo>
                    <a:pt x="161" y="20"/>
                  </a:lnTo>
                </a:path>
              </a:pathLst>
            </a:custGeom>
            <a:noFill/>
            <a:ln w="12700" cap="rnd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72" name="Freeform 146"/>
            <p:cNvSpPr>
              <a:spLocks/>
            </p:cNvSpPr>
            <p:nvPr/>
          </p:nvSpPr>
          <p:spPr bwMode="auto">
            <a:xfrm>
              <a:off x="3303" y="1068"/>
              <a:ext cx="73" cy="24"/>
            </a:xfrm>
            <a:custGeom>
              <a:avLst/>
              <a:gdLst>
                <a:gd name="T0" fmla="*/ 0 w 53"/>
                <a:gd name="T1" fmla="*/ 7957 h 17"/>
                <a:gd name="T2" fmla="*/ 4215 w 53"/>
                <a:gd name="T3" fmla="*/ 0 h 17"/>
                <a:gd name="T4" fmla="*/ 10242 w 53"/>
                <a:gd name="T5" fmla="*/ 0 h 17"/>
                <a:gd name="T6" fmla="*/ 16550 w 53"/>
                <a:gd name="T7" fmla="*/ 7957 h 17"/>
                <a:gd name="T8" fmla="*/ 0 w 53"/>
                <a:gd name="T9" fmla="*/ 7957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3"/>
                <a:gd name="T16" fmla="*/ 0 h 17"/>
                <a:gd name="T17" fmla="*/ 53 w 53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3" h="17">
                  <a:moveTo>
                    <a:pt x="0" y="16"/>
                  </a:moveTo>
                  <a:lnTo>
                    <a:pt x="13" y="0"/>
                  </a:lnTo>
                  <a:lnTo>
                    <a:pt x="32" y="0"/>
                  </a:lnTo>
                  <a:lnTo>
                    <a:pt x="52" y="16"/>
                  </a:lnTo>
                  <a:lnTo>
                    <a:pt x="0" y="16"/>
                  </a:lnTo>
                </a:path>
              </a:pathLst>
            </a:custGeom>
            <a:solidFill>
              <a:srgbClr val="FFFFFF"/>
            </a:solidFill>
            <a:ln w="9525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73" name="Freeform 147"/>
            <p:cNvSpPr>
              <a:spLocks/>
            </p:cNvSpPr>
            <p:nvPr/>
          </p:nvSpPr>
          <p:spPr bwMode="auto">
            <a:xfrm>
              <a:off x="3303" y="1068"/>
              <a:ext cx="73" cy="24"/>
            </a:xfrm>
            <a:custGeom>
              <a:avLst/>
              <a:gdLst>
                <a:gd name="T0" fmla="*/ 0 w 53"/>
                <a:gd name="T1" fmla="*/ 7957 h 17"/>
                <a:gd name="T2" fmla="*/ 4215 w 53"/>
                <a:gd name="T3" fmla="*/ 0 h 17"/>
                <a:gd name="T4" fmla="*/ 10242 w 53"/>
                <a:gd name="T5" fmla="*/ 0 h 17"/>
                <a:gd name="T6" fmla="*/ 16550 w 53"/>
                <a:gd name="T7" fmla="*/ 7957 h 17"/>
                <a:gd name="T8" fmla="*/ 0 w 53"/>
                <a:gd name="T9" fmla="*/ 7957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3"/>
                <a:gd name="T16" fmla="*/ 0 h 17"/>
                <a:gd name="T17" fmla="*/ 53 w 53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3" h="17">
                  <a:moveTo>
                    <a:pt x="0" y="16"/>
                  </a:moveTo>
                  <a:lnTo>
                    <a:pt x="13" y="0"/>
                  </a:lnTo>
                  <a:lnTo>
                    <a:pt x="32" y="0"/>
                  </a:lnTo>
                  <a:lnTo>
                    <a:pt x="52" y="16"/>
                  </a:lnTo>
                  <a:lnTo>
                    <a:pt x="0" y="16"/>
                  </a:lnTo>
                </a:path>
              </a:pathLst>
            </a:custGeom>
            <a:noFill/>
            <a:ln w="12700" cap="rnd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74" name="Text Box 148"/>
          <p:cNvSpPr txBox="1">
            <a:spLocks noChangeArrowheads="1"/>
          </p:cNvSpPr>
          <p:nvPr/>
        </p:nvSpPr>
        <p:spPr bwMode="auto">
          <a:xfrm>
            <a:off x="1722438" y="3286149"/>
            <a:ext cx="5207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BR" sz="1400"/>
              <a:t>3%</a:t>
            </a:r>
          </a:p>
        </p:txBody>
      </p:sp>
      <p:sp>
        <p:nvSpPr>
          <p:cNvPr id="75" name="Text Box 149"/>
          <p:cNvSpPr txBox="1">
            <a:spLocks noChangeArrowheads="1"/>
          </p:cNvSpPr>
          <p:nvPr/>
        </p:nvSpPr>
        <p:spPr bwMode="auto">
          <a:xfrm>
            <a:off x="3335338" y="4289449"/>
            <a:ext cx="5207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BR" sz="1400"/>
              <a:t>1%</a:t>
            </a:r>
          </a:p>
        </p:txBody>
      </p:sp>
      <p:sp>
        <p:nvSpPr>
          <p:cNvPr id="76" name="Text Box 150"/>
          <p:cNvSpPr txBox="1">
            <a:spLocks noChangeArrowheads="1"/>
          </p:cNvSpPr>
          <p:nvPr/>
        </p:nvSpPr>
        <p:spPr bwMode="auto">
          <a:xfrm>
            <a:off x="2471738" y="3057549"/>
            <a:ext cx="5207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BR" sz="1400"/>
              <a:t>1%</a:t>
            </a:r>
          </a:p>
        </p:txBody>
      </p:sp>
      <p:sp>
        <p:nvSpPr>
          <p:cNvPr id="77" name="Text Box 151"/>
          <p:cNvSpPr txBox="1">
            <a:spLocks noChangeArrowheads="1"/>
          </p:cNvSpPr>
          <p:nvPr/>
        </p:nvSpPr>
        <p:spPr bwMode="auto">
          <a:xfrm>
            <a:off x="3411538" y="2435249"/>
            <a:ext cx="5207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BR" sz="1400"/>
              <a:t>2%</a:t>
            </a:r>
          </a:p>
        </p:txBody>
      </p:sp>
      <p:sp>
        <p:nvSpPr>
          <p:cNvPr id="78" name="Text Box 152"/>
          <p:cNvSpPr txBox="1">
            <a:spLocks noChangeArrowheads="1"/>
          </p:cNvSpPr>
          <p:nvPr/>
        </p:nvSpPr>
        <p:spPr bwMode="auto">
          <a:xfrm>
            <a:off x="1885950" y="3933849"/>
            <a:ext cx="5222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BR" sz="1400"/>
              <a:t>2</a:t>
            </a:r>
          </a:p>
        </p:txBody>
      </p:sp>
      <p:sp>
        <p:nvSpPr>
          <p:cNvPr id="79" name="Text Box 153"/>
          <p:cNvSpPr txBox="1">
            <a:spLocks noChangeArrowheads="1"/>
          </p:cNvSpPr>
          <p:nvPr/>
        </p:nvSpPr>
        <p:spPr bwMode="auto">
          <a:xfrm>
            <a:off x="2838450" y="3781449"/>
            <a:ext cx="6238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BR" sz="1400"/>
              <a:t>11%</a:t>
            </a:r>
          </a:p>
        </p:txBody>
      </p:sp>
      <p:sp>
        <p:nvSpPr>
          <p:cNvPr id="80" name="Text Box 154"/>
          <p:cNvSpPr txBox="1">
            <a:spLocks noChangeArrowheads="1"/>
          </p:cNvSpPr>
          <p:nvPr/>
        </p:nvSpPr>
        <p:spPr bwMode="auto">
          <a:xfrm>
            <a:off x="2382838" y="4111649"/>
            <a:ext cx="7493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BR" sz="1400"/>
              <a:t>23%</a:t>
            </a:r>
          </a:p>
        </p:txBody>
      </p:sp>
      <p:sp>
        <p:nvSpPr>
          <p:cNvPr id="81" name="Text Box 155"/>
          <p:cNvSpPr txBox="1">
            <a:spLocks noChangeArrowheads="1"/>
          </p:cNvSpPr>
          <p:nvPr/>
        </p:nvSpPr>
        <p:spPr bwMode="auto">
          <a:xfrm>
            <a:off x="2344738" y="4543449"/>
            <a:ext cx="5207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BR" sz="1400"/>
              <a:t>4%</a:t>
            </a:r>
          </a:p>
        </p:txBody>
      </p:sp>
      <p:sp>
        <p:nvSpPr>
          <p:cNvPr id="82" name="Text Box 156"/>
          <p:cNvSpPr txBox="1">
            <a:spLocks noChangeArrowheads="1"/>
          </p:cNvSpPr>
          <p:nvPr/>
        </p:nvSpPr>
        <p:spPr bwMode="auto">
          <a:xfrm>
            <a:off x="2179638" y="4314849"/>
            <a:ext cx="5207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BR" sz="1400"/>
              <a:t>9%</a:t>
            </a:r>
          </a:p>
        </p:txBody>
      </p:sp>
      <p:sp>
        <p:nvSpPr>
          <p:cNvPr id="83" name="Text Box 157"/>
          <p:cNvSpPr txBox="1">
            <a:spLocks noChangeArrowheads="1"/>
          </p:cNvSpPr>
          <p:nvPr/>
        </p:nvSpPr>
        <p:spPr bwMode="auto">
          <a:xfrm>
            <a:off x="2001838" y="4797449"/>
            <a:ext cx="6223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BR" sz="1400"/>
              <a:t>28%</a:t>
            </a:r>
          </a:p>
        </p:txBody>
      </p:sp>
      <p:sp>
        <p:nvSpPr>
          <p:cNvPr id="84" name="Text Box 158"/>
          <p:cNvSpPr txBox="1">
            <a:spLocks noChangeArrowheads="1"/>
          </p:cNvSpPr>
          <p:nvPr/>
        </p:nvSpPr>
        <p:spPr bwMode="auto">
          <a:xfrm>
            <a:off x="2344738" y="3578249"/>
            <a:ext cx="5207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BR" sz="1400"/>
              <a:t>4%</a:t>
            </a:r>
          </a:p>
        </p:txBody>
      </p:sp>
      <p:sp>
        <p:nvSpPr>
          <p:cNvPr id="85" name="Line 159"/>
          <p:cNvSpPr>
            <a:spLocks noChangeShapeType="1"/>
          </p:cNvSpPr>
          <p:nvPr/>
        </p:nvSpPr>
        <p:spPr bwMode="auto">
          <a:xfrm>
            <a:off x="3373438" y="4238649"/>
            <a:ext cx="63500" cy="2032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" name="Text Box 160"/>
          <p:cNvSpPr txBox="1">
            <a:spLocks noChangeArrowheads="1"/>
          </p:cNvSpPr>
          <p:nvPr/>
        </p:nvSpPr>
        <p:spPr bwMode="auto">
          <a:xfrm>
            <a:off x="3754438" y="3895749"/>
            <a:ext cx="5207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BR" sz="1400"/>
              <a:t>1%</a:t>
            </a:r>
          </a:p>
        </p:txBody>
      </p:sp>
      <p:sp>
        <p:nvSpPr>
          <p:cNvPr id="87" name="Line 161"/>
          <p:cNvSpPr>
            <a:spLocks noChangeShapeType="1"/>
          </p:cNvSpPr>
          <p:nvPr/>
        </p:nvSpPr>
        <p:spPr bwMode="auto">
          <a:xfrm flipV="1">
            <a:off x="3500438" y="4048149"/>
            <a:ext cx="330200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" name="Text Box 162"/>
          <p:cNvSpPr txBox="1">
            <a:spLocks noChangeArrowheads="1"/>
          </p:cNvSpPr>
          <p:nvPr/>
        </p:nvSpPr>
        <p:spPr bwMode="auto">
          <a:xfrm>
            <a:off x="3208338" y="3184549"/>
            <a:ext cx="5207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BR" sz="1400"/>
              <a:t>3%</a:t>
            </a:r>
          </a:p>
        </p:txBody>
      </p:sp>
      <p:sp>
        <p:nvSpPr>
          <p:cNvPr id="89" name="Text Box 163"/>
          <p:cNvSpPr txBox="1">
            <a:spLocks noChangeArrowheads="1"/>
          </p:cNvSpPr>
          <p:nvPr/>
        </p:nvSpPr>
        <p:spPr bwMode="auto">
          <a:xfrm>
            <a:off x="3068638" y="2714649"/>
            <a:ext cx="5207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BR" sz="1400"/>
              <a:t>1%</a:t>
            </a:r>
          </a:p>
        </p:txBody>
      </p:sp>
      <p:sp>
        <p:nvSpPr>
          <p:cNvPr id="90" name="Text Box 164"/>
          <p:cNvSpPr txBox="1">
            <a:spLocks noChangeArrowheads="1"/>
          </p:cNvSpPr>
          <p:nvPr/>
        </p:nvSpPr>
        <p:spPr bwMode="auto">
          <a:xfrm>
            <a:off x="4389438" y="2727349"/>
            <a:ext cx="5207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BR" sz="1400"/>
              <a:t>2%</a:t>
            </a:r>
          </a:p>
        </p:txBody>
      </p:sp>
      <p:sp>
        <p:nvSpPr>
          <p:cNvPr id="91" name="Line 165"/>
          <p:cNvSpPr>
            <a:spLocks noChangeShapeType="1"/>
          </p:cNvSpPr>
          <p:nvPr/>
        </p:nvSpPr>
        <p:spPr bwMode="auto">
          <a:xfrm flipV="1">
            <a:off x="4148138" y="2879749"/>
            <a:ext cx="330200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" name="Text Box 166"/>
          <p:cNvSpPr txBox="1">
            <a:spLocks noChangeArrowheads="1"/>
          </p:cNvSpPr>
          <p:nvPr/>
        </p:nvSpPr>
        <p:spPr bwMode="auto">
          <a:xfrm>
            <a:off x="1951038" y="2511449"/>
            <a:ext cx="5207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BR" sz="1400"/>
              <a:t>2%</a:t>
            </a:r>
          </a:p>
        </p:txBody>
      </p:sp>
      <p:sp>
        <p:nvSpPr>
          <p:cNvPr id="93" name="Text Box 167"/>
          <p:cNvSpPr txBox="1">
            <a:spLocks noChangeArrowheads="1"/>
          </p:cNvSpPr>
          <p:nvPr/>
        </p:nvSpPr>
        <p:spPr bwMode="auto">
          <a:xfrm>
            <a:off x="2814638" y="2447949"/>
            <a:ext cx="5207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BR" sz="1400"/>
              <a:t>1%</a:t>
            </a:r>
          </a:p>
        </p:txBody>
      </p:sp>
      <p:sp>
        <p:nvSpPr>
          <p:cNvPr id="94" name="Text Box 168"/>
          <p:cNvSpPr txBox="1">
            <a:spLocks noChangeArrowheads="1"/>
          </p:cNvSpPr>
          <p:nvPr/>
        </p:nvSpPr>
        <p:spPr bwMode="auto">
          <a:xfrm>
            <a:off x="998538" y="3121049"/>
            <a:ext cx="5207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BR" sz="1400"/>
              <a:t>1%</a:t>
            </a:r>
          </a:p>
        </p:txBody>
      </p:sp>
      <p:sp>
        <p:nvSpPr>
          <p:cNvPr id="95" name="Text Box 169"/>
          <p:cNvSpPr txBox="1">
            <a:spLocks noChangeArrowheads="1"/>
          </p:cNvSpPr>
          <p:nvPr/>
        </p:nvSpPr>
        <p:spPr bwMode="auto">
          <a:xfrm>
            <a:off x="4224338" y="2282849"/>
            <a:ext cx="5222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BR" sz="1400"/>
              <a:t>1%</a:t>
            </a:r>
          </a:p>
        </p:txBody>
      </p:sp>
      <p:sp>
        <p:nvSpPr>
          <p:cNvPr id="96" name="Text Box 170"/>
          <p:cNvSpPr txBox="1">
            <a:spLocks noChangeArrowheads="1"/>
          </p:cNvSpPr>
          <p:nvPr/>
        </p:nvSpPr>
        <p:spPr bwMode="auto">
          <a:xfrm>
            <a:off x="4351338" y="2486049"/>
            <a:ext cx="5207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BR" sz="1400"/>
              <a:t>1%</a:t>
            </a:r>
          </a:p>
        </p:txBody>
      </p:sp>
      <p:sp>
        <p:nvSpPr>
          <p:cNvPr id="97" name="Line 171"/>
          <p:cNvSpPr>
            <a:spLocks noChangeShapeType="1"/>
          </p:cNvSpPr>
          <p:nvPr/>
        </p:nvSpPr>
        <p:spPr bwMode="auto">
          <a:xfrm flipV="1">
            <a:off x="4110038" y="2638449"/>
            <a:ext cx="355600" cy="1143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8" name="Line 172"/>
          <p:cNvSpPr>
            <a:spLocks noChangeShapeType="1"/>
          </p:cNvSpPr>
          <p:nvPr/>
        </p:nvSpPr>
        <p:spPr bwMode="auto">
          <a:xfrm flipV="1">
            <a:off x="4046538" y="2460649"/>
            <a:ext cx="304800" cy="1778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" name="Rectangle 65"/>
          <p:cNvSpPr>
            <a:spLocks noChangeArrowheads="1"/>
          </p:cNvSpPr>
          <p:nvPr/>
        </p:nvSpPr>
        <p:spPr bwMode="auto">
          <a:xfrm>
            <a:off x="71438" y="188640"/>
            <a:ext cx="8915400" cy="1083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6193" tIns="38096" rIns="76193" bIns="38096" anchor="b">
            <a:spAutoFit/>
          </a:bodyPr>
          <a:lstStyle/>
          <a:p>
            <a:pPr algn="l">
              <a:lnSpc>
                <a:spcPct val="90000"/>
              </a:lnSpc>
            </a:pPr>
            <a:endParaRPr lang="pt-BR" sz="3600" b="1" dirty="0" smtClean="0">
              <a:solidFill>
                <a:srgbClr val="FFFF00"/>
              </a:solidFill>
            </a:endParaRPr>
          </a:p>
          <a:p>
            <a:pPr algn="ctr">
              <a:lnSpc>
                <a:spcPct val="90000"/>
              </a:lnSpc>
            </a:pPr>
            <a:r>
              <a:rPr lang="pt-BR" sz="3600" b="1" dirty="0" smtClean="0">
                <a:solidFill>
                  <a:srgbClr val="FFFF00"/>
                </a:solidFill>
              </a:rPr>
              <a:t>Sector </a:t>
            </a:r>
            <a:r>
              <a:rPr lang="pt-BR" sz="3600" b="1" dirty="0">
                <a:solidFill>
                  <a:srgbClr val="FFFF00"/>
                </a:solidFill>
              </a:rPr>
              <a:t>de </a:t>
            </a:r>
            <a:r>
              <a:rPr lang="pt-BR" sz="3600" b="1" dirty="0" err="1" smtClean="0">
                <a:solidFill>
                  <a:srgbClr val="FFFF00"/>
                </a:solidFill>
              </a:rPr>
              <a:t>Cuero</a:t>
            </a:r>
            <a:r>
              <a:rPr lang="pt-BR" sz="3600" b="1" dirty="0">
                <a:solidFill>
                  <a:srgbClr val="FFFF00"/>
                </a:solidFill>
              </a:rPr>
              <a:t>: </a:t>
            </a:r>
            <a:r>
              <a:rPr lang="pt-BR" sz="3600" b="1" dirty="0" err="1" smtClean="0">
                <a:solidFill>
                  <a:srgbClr val="FFFF00"/>
                </a:solidFill>
              </a:rPr>
              <a:t>Dónde</a:t>
            </a:r>
            <a:r>
              <a:rPr lang="pt-BR" sz="3600" b="1" dirty="0" smtClean="0">
                <a:solidFill>
                  <a:srgbClr val="FFFF00"/>
                </a:solidFill>
              </a:rPr>
              <a:t> está </a:t>
            </a:r>
            <a:r>
              <a:rPr lang="pt-BR" sz="3600" b="1" dirty="0" err="1" smtClean="0">
                <a:solidFill>
                  <a:srgbClr val="FFFF00"/>
                </a:solidFill>
              </a:rPr>
              <a:t>el</a:t>
            </a:r>
            <a:r>
              <a:rPr lang="pt-BR" sz="3600" b="1" dirty="0" smtClean="0">
                <a:solidFill>
                  <a:srgbClr val="FFFF00"/>
                </a:solidFill>
              </a:rPr>
              <a:t> problema?</a:t>
            </a:r>
            <a:endParaRPr lang="pt-BR" sz="3600" b="1" dirty="0">
              <a:solidFill>
                <a:srgbClr val="FFFF00"/>
              </a:solidFill>
            </a:endParaRPr>
          </a:p>
        </p:txBody>
      </p:sp>
      <p:pic>
        <p:nvPicPr>
          <p:cNvPr id="101" name="Picture 117" descr="graf_ga_couro_20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" r="2795" b="5048"/>
          <a:stretch>
            <a:fillRect/>
          </a:stretch>
        </p:blipFill>
        <p:spPr bwMode="auto">
          <a:xfrm>
            <a:off x="4205288" y="3379812"/>
            <a:ext cx="4879975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101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Rectangle 65"/>
          <p:cNvSpPr>
            <a:spLocks noChangeArrowheads="1"/>
          </p:cNvSpPr>
          <p:nvPr/>
        </p:nvSpPr>
        <p:spPr bwMode="auto">
          <a:xfrm>
            <a:off x="179512" y="4932465"/>
            <a:ext cx="8915400" cy="584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6193" tIns="38096" rIns="76193" bIns="38096" anchor="b">
            <a:spAutoFit/>
          </a:bodyPr>
          <a:lstStyle/>
          <a:p>
            <a:pPr algn="ctr">
              <a:lnSpc>
                <a:spcPct val="90000"/>
              </a:lnSpc>
            </a:pPr>
            <a:r>
              <a:rPr lang="pt-BR" sz="3600" b="1" dirty="0" smtClean="0"/>
              <a:t>Industria de </a:t>
            </a:r>
            <a:r>
              <a:rPr lang="pt-BR" sz="3600" b="1" dirty="0" err="1" smtClean="0"/>
              <a:t>cuero</a:t>
            </a:r>
            <a:r>
              <a:rPr lang="pt-BR" sz="3600" b="1" dirty="0" smtClean="0"/>
              <a:t> </a:t>
            </a:r>
            <a:r>
              <a:rPr lang="pt-BR" sz="3600" b="1" dirty="0" err="1" smtClean="0"/>
              <a:t>en</a:t>
            </a:r>
            <a:r>
              <a:rPr lang="pt-BR" sz="3600" b="1" dirty="0" smtClean="0"/>
              <a:t> Argentina</a:t>
            </a:r>
            <a:endParaRPr lang="pt-BR" sz="3600" b="1" dirty="0"/>
          </a:p>
        </p:txBody>
      </p:sp>
    </p:spTree>
    <p:extLst>
      <p:ext uri="{BB962C8B-B14F-4D97-AF65-F5344CB8AC3E}">
        <p14:creationId xmlns:p14="http://schemas.microsoft.com/office/powerpoint/2010/main" val="4250145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1"/>
          <p:cNvPicPr/>
          <p:nvPr/>
        </p:nvPicPr>
        <p:blipFill rotWithShape="1">
          <a:blip r:embed="rId3"/>
          <a:srcRect l="25096" t="29315" r="23461" b="16151"/>
          <a:stretch/>
        </p:blipFill>
        <p:spPr>
          <a:xfrm>
            <a:off x="395536" y="404664"/>
            <a:ext cx="8352928" cy="576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184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1"/>
          <p:cNvPicPr/>
          <p:nvPr/>
        </p:nvPicPr>
        <p:blipFill rotWithShape="1">
          <a:blip r:embed="rId3"/>
          <a:srcRect l="7628" t="28031" r="32219" b="8965"/>
          <a:stretch/>
        </p:blipFill>
        <p:spPr>
          <a:xfrm>
            <a:off x="323528" y="1196752"/>
            <a:ext cx="8568952" cy="5138511"/>
          </a:xfrm>
          <a:prstGeom prst="rect">
            <a:avLst/>
          </a:prstGeom>
        </p:spPr>
      </p:pic>
      <p:sp>
        <p:nvSpPr>
          <p:cNvPr id="8" name="Rectangle 65"/>
          <p:cNvSpPr>
            <a:spLocks noChangeArrowheads="1"/>
          </p:cNvSpPr>
          <p:nvPr/>
        </p:nvSpPr>
        <p:spPr bwMode="auto">
          <a:xfrm>
            <a:off x="179512" y="179937"/>
            <a:ext cx="8915400" cy="584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6193" tIns="38096" rIns="76193" bIns="38096" anchor="b">
            <a:spAutoFit/>
          </a:bodyPr>
          <a:lstStyle/>
          <a:p>
            <a:pPr algn="ctr">
              <a:lnSpc>
                <a:spcPct val="90000"/>
              </a:lnSpc>
            </a:pPr>
            <a:r>
              <a:rPr lang="pt-BR" sz="3600" b="1" u="sng" dirty="0" err="1" smtClean="0"/>
              <a:t>Principales</a:t>
            </a:r>
            <a:r>
              <a:rPr lang="pt-BR" sz="3600" b="1" u="sng" dirty="0" smtClean="0"/>
              <a:t> exportadores </a:t>
            </a:r>
            <a:r>
              <a:rPr lang="pt-BR" sz="3600" b="1" u="sng" dirty="0" err="1" smtClean="0"/>
              <a:t>mundiales</a:t>
            </a:r>
            <a:r>
              <a:rPr lang="pt-BR" sz="3600" b="1" u="sng" dirty="0" smtClean="0"/>
              <a:t> </a:t>
            </a:r>
            <a:endParaRPr lang="pt-BR" sz="3600" b="1" u="sng" dirty="0"/>
          </a:p>
        </p:txBody>
      </p:sp>
    </p:spTree>
    <p:extLst>
      <p:ext uri="{BB962C8B-B14F-4D97-AF65-F5344CB8AC3E}">
        <p14:creationId xmlns:p14="http://schemas.microsoft.com/office/powerpoint/2010/main" val="3954276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23528" y="159023"/>
            <a:ext cx="828092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FF00"/>
                </a:solidFill>
              </a:rPr>
              <a:t>Contaminación</a:t>
            </a:r>
            <a:r>
              <a:rPr lang="en-US" sz="3200" b="1" dirty="0" smtClean="0">
                <a:solidFill>
                  <a:srgbClr val="FFFF00"/>
                </a:solidFill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</a:rPr>
              <a:t>por</a:t>
            </a:r>
            <a:r>
              <a:rPr lang="en-US" sz="3200" b="1" dirty="0" smtClean="0">
                <a:solidFill>
                  <a:srgbClr val="FFFF00"/>
                </a:solidFill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</a:rPr>
              <a:t>curtiembres</a:t>
            </a:r>
            <a:r>
              <a:rPr lang="en-US" sz="3200" b="1" dirty="0" smtClean="0">
                <a:solidFill>
                  <a:srgbClr val="FFFF00"/>
                </a:solidFill>
              </a:rPr>
              <a:t> en Argentina</a:t>
            </a:r>
            <a:endParaRPr lang="en-US" sz="3200" dirty="0">
              <a:solidFill>
                <a:srgbClr val="FFFF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14966" t="10636" r="37862" b="29900"/>
          <a:stretch/>
        </p:blipFill>
        <p:spPr>
          <a:xfrm>
            <a:off x="755575" y="980728"/>
            <a:ext cx="7733591" cy="547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200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733998039"/>
              </p:ext>
            </p:extLst>
          </p:nvPr>
        </p:nvGraphicFramePr>
        <p:xfrm>
          <a:off x="323528" y="404664"/>
          <a:ext cx="8448600" cy="57606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Picture 406" descr="DSC0128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3284984"/>
            <a:ext cx="1685191" cy="1263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07" descr="DSC0128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4640" y="3356992"/>
            <a:ext cx="1685192" cy="1247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8794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68"/>
          <p:cNvSpPr txBox="1">
            <a:spLocks noChangeArrowheads="1"/>
          </p:cNvSpPr>
          <p:nvPr/>
        </p:nvSpPr>
        <p:spPr bwMode="auto">
          <a:xfrm>
            <a:off x="142875" y="352425"/>
            <a:ext cx="8605589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9pPr>
          </a:lstStyle>
          <a:p>
            <a:pPr algn="just" eaLnBrk="1" hangingPunct="1"/>
            <a:r>
              <a:rPr lang="pt-BR" sz="4000" b="1" dirty="0" err="1" smtClean="0"/>
              <a:t>Extracción</a:t>
            </a:r>
            <a:r>
              <a:rPr lang="pt-BR" sz="4000" b="1" dirty="0" smtClean="0"/>
              <a:t> de cromo:  colágeno purificado</a:t>
            </a:r>
            <a:endParaRPr lang="pt-BR" sz="4000" b="1" dirty="0"/>
          </a:p>
        </p:txBody>
      </p:sp>
      <p:sp>
        <p:nvSpPr>
          <p:cNvPr id="8" name="Line 71"/>
          <p:cNvSpPr>
            <a:spLocks noChangeShapeType="1"/>
          </p:cNvSpPr>
          <p:nvPr/>
        </p:nvSpPr>
        <p:spPr bwMode="auto">
          <a:xfrm>
            <a:off x="4071938" y="3429000"/>
            <a:ext cx="631825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pt-BR">
              <a:ea typeface="Arial" charset="0"/>
            </a:endParaRPr>
          </a:p>
        </p:txBody>
      </p:sp>
      <p:pic>
        <p:nvPicPr>
          <p:cNvPr id="9" name="Picture 72" descr="wet blue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2035175"/>
            <a:ext cx="3602264" cy="2960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73" descr="colageno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586" y="2035175"/>
            <a:ext cx="3602264" cy="296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74"/>
          <p:cNvSpPr txBox="1">
            <a:spLocks noChangeArrowheads="1"/>
          </p:cNvSpPr>
          <p:nvPr/>
        </p:nvSpPr>
        <p:spPr bwMode="auto">
          <a:xfrm>
            <a:off x="1000127" y="2071677"/>
            <a:ext cx="244950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pt-BR" sz="2000" b="1">
                <a:solidFill>
                  <a:srgbClr val="FFFF00"/>
                </a:solidFill>
              </a:rPr>
              <a:t>    Couro Wet Blue </a:t>
            </a:r>
          </a:p>
          <a:p>
            <a:pPr eaLnBrk="1" hangingPunct="1"/>
            <a:r>
              <a:rPr lang="pt-BR" sz="1600" b="1">
                <a:solidFill>
                  <a:srgbClr val="FFFF00"/>
                </a:solidFill>
              </a:rPr>
              <a:t>        (30000 mg kg</a:t>
            </a:r>
            <a:r>
              <a:rPr lang="pt-BR" sz="1600" b="1" baseline="30000">
                <a:solidFill>
                  <a:srgbClr val="FFFF00"/>
                </a:solidFill>
              </a:rPr>
              <a:t>-1</a:t>
            </a:r>
            <a:r>
              <a:rPr lang="pt-BR" sz="1600" b="1">
                <a:solidFill>
                  <a:srgbClr val="FFFF00"/>
                </a:solidFill>
              </a:rPr>
              <a:t> de Cr)</a:t>
            </a:r>
          </a:p>
        </p:txBody>
      </p:sp>
      <p:sp>
        <p:nvSpPr>
          <p:cNvPr id="15" name="Text Box 76"/>
          <p:cNvSpPr txBox="1">
            <a:spLocks noChangeArrowheads="1"/>
          </p:cNvSpPr>
          <p:nvPr/>
        </p:nvSpPr>
        <p:spPr bwMode="auto">
          <a:xfrm>
            <a:off x="6000769" y="2071677"/>
            <a:ext cx="1576493" cy="435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pt-BR" b="1">
                <a:solidFill>
                  <a:srgbClr val="FFFF00"/>
                </a:solidFill>
              </a:rPr>
              <a:t>Colágeno</a:t>
            </a:r>
          </a:p>
        </p:txBody>
      </p:sp>
      <p:sp>
        <p:nvSpPr>
          <p:cNvPr id="16" name="Text Box 77"/>
          <p:cNvSpPr txBox="1">
            <a:spLocks noChangeArrowheads="1"/>
          </p:cNvSpPr>
          <p:nvPr/>
        </p:nvSpPr>
        <p:spPr bwMode="auto">
          <a:xfrm>
            <a:off x="5857893" y="2500304"/>
            <a:ext cx="2104337" cy="319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pt-BR" sz="1600" b="1">
                <a:solidFill>
                  <a:srgbClr val="FFFF00"/>
                </a:solidFill>
              </a:rPr>
              <a:t>(84,7 mg kg</a:t>
            </a:r>
            <a:r>
              <a:rPr lang="pt-BR" sz="1600" b="1" baseline="30000">
                <a:solidFill>
                  <a:srgbClr val="FFFF00"/>
                </a:solidFill>
              </a:rPr>
              <a:t>-1</a:t>
            </a:r>
            <a:r>
              <a:rPr lang="pt-BR" sz="1600" b="1">
                <a:solidFill>
                  <a:srgbClr val="FFFF00"/>
                </a:solidFill>
              </a:rPr>
              <a:t> de Cr)</a:t>
            </a:r>
          </a:p>
        </p:txBody>
      </p:sp>
      <p:sp>
        <p:nvSpPr>
          <p:cNvPr id="2" name="Rectangle 1"/>
          <p:cNvSpPr/>
          <p:nvPr/>
        </p:nvSpPr>
        <p:spPr>
          <a:xfrm>
            <a:off x="3220905" y="5766355"/>
            <a:ext cx="264552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pt-BR" b="1" i="1" u="sng" dirty="0"/>
          </a:p>
          <a:p>
            <a:pPr algn="ctr"/>
            <a:r>
              <a:rPr lang="pt-BR" b="1" i="1" u="sng" dirty="0" err="1" smtClean="0"/>
              <a:t>Br</a:t>
            </a:r>
            <a:r>
              <a:rPr lang="pt-BR" b="1" i="1" u="sng" dirty="0" smtClean="0"/>
              <a:t> </a:t>
            </a:r>
            <a:r>
              <a:rPr lang="pt-BR" b="1" i="1" u="sng" dirty="0" err="1" smtClean="0"/>
              <a:t>n</a:t>
            </a:r>
            <a:r>
              <a:rPr lang="pt-BR" b="1" i="1" u="sng" dirty="0" smtClean="0"/>
              <a:t>. PI0402905-4</a:t>
            </a:r>
            <a:endParaRPr lang="pt-BR" b="1" i="1" u="sng" dirty="0"/>
          </a:p>
        </p:txBody>
      </p:sp>
      <p:cxnSp>
        <p:nvCxnSpPr>
          <p:cNvPr id="18" name="Curved Connector 17"/>
          <p:cNvCxnSpPr/>
          <p:nvPr/>
        </p:nvCxnSpPr>
        <p:spPr>
          <a:xfrm rot="16200000" flipH="1">
            <a:off x="3671900" y="4257092"/>
            <a:ext cx="1728192" cy="360040"/>
          </a:xfrm>
          <a:prstGeom prst="curved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347864" y="5373216"/>
            <a:ext cx="2833829" cy="46166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 smtClean="0"/>
              <a:t>Extracción</a:t>
            </a:r>
            <a:r>
              <a:rPr lang="en-US" dirty="0" smtClean="0"/>
              <a:t> del </a:t>
            </a:r>
            <a:r>
              <a:rPr lang="en-US" dirty="0" err="1" smtClean="0"/>
              <a:t>cromo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4297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H:\Fotos Rolândia\DSC041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49" t="50185" r="32916" b="12038"/>
          <a:stretch>
            <a:fillRect/>
          </a:stretch>
        </p:blipFill>
        <p:spPr bwMode="auto">
          <a:xfrm>
            <a:off x="330200" y="968375"/>
            <a:ext cx="3149600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H:\Fotos Rolândia\DSC0434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968375"/>
            <a:ext cx="3403600" cy="255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 descr="fotos couro curtid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4638" y="4046538"/>
            <a:ext cx="3286125" cy="246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Conector de seta reta 6"/>
          <p:cNvCxnSpPr>
            <a:cxnSpLocks noChangeShapeType="1"/>
          </p:cNvCxnSpPr>
          <p:nvPr/>
        </p:nvCxnSpPr>
        <p:spPr bwMode="auto">
          <a:xfrm>
            <a:off x="3835400" y="1651000"/>
            <a:ext cx="622300" cy="1588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" name="Conector de seta reta 7"/>
          <p:cNvCxnSpPr>
            <a:cxnSpLocks noChangeShapeType="1"/>
          </p:cNvCxnSpPr>
          <p:nvPr/>
        </p:nvCxnSpPr>
        <p:spPr bwMode="auto">
          <a:xfrm rot="10800000" flipV="1">
            <a:off x="6337300" y="3644900"/>
            <a:ext cx="711200" cy="58420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" name="CaixaDeTexto 10"/>
          <p:cNvSpPr txBox="1">
            <a:spLocks noChangeArrowheads="1"/>
          </p:cNvSpPr>
          <p:nvPr/>
        </p:nvSpPr>
        <p:spPr bwMode="auto">
          <a:xfrm>
            <a:off x="736600" y="1979613"/>
            <a:ext cx="2355850" cy="369887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pt-BR" sz="1800"/>
              <a:t>Cromo recuperado</a:t>
            </a:r>
          </a:p>
        </p:txBody>
      </p:sp>
      <p:sp>
        <p:nvSpPr>
          <p:cNvPr id="15" name="CaixaDeTexto 12"/>
          <p:cNvSpPr txBox="1">
            <a:spLocks noChangeArrowheads="1"/>
          </p:cNvSpPr>
          <p:nvPr/>
        </p:nvSpPr>
        <p:spPr bwMode="auto">
          <a:xfrm>
            <a:off x="5211763" y="1795463"/>
            <a:ext cx="2970212" cy="369887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pt-BR" sz="1800"/>
              <a:t>Solução Cromo curtente</a:t>
            </a:r>
          </a:p>
        </p:txBody>
      </p:sp>
      <p:sp>
        <p:nvSpPr>
          <p:cNvPr id="16" name="CaixaDeTexto 13"/>
          <p:cNvSpPr txBox="1">
            <a:spLocks noChangeArrowheads="1"/>
          </p:cNvSpPr>
          <p:nvPr/>
        </p:nvSpPr>
        <p:spPr bwMode="auto">
          <a:xfrm>
            <a:off x="3530600" y="4997450"/>
            <a:ext cx="1854200" cy="3683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pt-BR" sz="1800"/>
              <a:t>Peles curtidas</a:t>
            </a:r>
          </a:p>
        </p:txBody>
      </p:sp>
      <p:sp>
        <p:nvSpPr>
          <p:cNvPr id="17" name="Retângulo 9"/>
          <p:cNvSpPr>
            <a:spLocks noChangeArrowheads="1"/>
          </p:cNvSpPr>
          <p:nvPr/>
        </p:nvSpPr>
        <p:spPr bwMode="auto">
          <a:xfrm>
            <a:off x="136104" y="116632"/>
            <a:ext cx="875905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s-MX" sz="3600" b="1" u="sng" dirty="0" smtClean="0">
                <a:solidFill>
                  <a:srgbClr val="FFFF00"/>
                </a:solidFill>
              </a:rPr>
              <a:t>Nuevos productos: Recuperación del cromo</a:t>
            </a:r>
            <a:endParaRPr lang="pt-BR" sz="3600" u="sng" dirty="0"/>
          </a:p>
        </p:txBody>
      </p:sp>
    </p:spTree>
    <p:extLst>
      <p:ext uri="{BB962C8B-B14F-4D97-AF65-F5344CB8AC3E}">
        <p14:creationId xmlns:p14="http://schemas.microsoft.com/office/powerpoint/2010/main" val="3249690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3928" y="2780928"/>
            <a:ext cx="5040560" cy="37735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116631"/>
            <a:ext cx="5544616" cy="2656795"/>
          </a:xfrm>
          <a:prstGeom prst="rect">
            <a:avLst/>
          </a:prstGeom>
        </p:spPr>
      </p:pic>
      <p:sp>
        <p:nvSpPr>
          <p:cNvPr id="10" name="CaixaDeTexto 2"/>
          <p:cNvSpPr txBox="1">
            <a:spLocks noChangeArrowheads="1"/>
          </p:cNvSpPr>
          <p:nvPr/>
        </p:nvSpPr>
        <p:spPr bwMode="auto">
          <a:xfrm>
            <a:off x="5904656" y="767606"/>
            <a:ext cx="2987824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3200" b="1" dirty="0" smtClean="0">
                <a:solidFill>
                  <a:srgbClr val="FFFF00"/>
                </a:solidFill>
              </a:rPr>
              <a:t>Cromo recuperado</a:t>
            </a:r>
            <a:endParaRPr lang="pt-BR" sz="32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8089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83568" y="716504"/>
            <a:ext cx="7560840" cy="1200328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just"/>
            <a:r>
              <a:rPr lang="en-US" dirty="0" smtClean="0">
                <a:hlinkClick r:id="rId3"/>
              </a:rPr>
              <a:t>(</a:t>
            </a:r>
            <a:r>
              <a:rPr lang="en-US" dirty="0">
                <a:hlinkClick r:id="rId3"/>
              </a:rPr>
              <a:t>PATENTE) Processo de reciclagem dos resíduos sólidos de curtumes por extração do cromo e recuperação do couro descontaminado (PI0402905-4). 2004</a:t>
            </a:r>
            <a:endParaRPr lang="en-US" dirty="0"/>
          </a:p>
        </p:txBody>
      </p:sp>
      <p:sp>
        <p:nvSpPr>
          <p:cNvPr id="9" name="Retângulo 11"/>
          <p:cNvSpPr>
            <a:spLocks noChangeArrowheads="1"/>
          </p:cNvSpPr>
          <p:nvPr/>
        </p:nvSpPr>
        <p:spPr bwMode="auto">
          <a:xfrm>
            <a:off x="0" y="3284984"/>
            <a:ext cx="5076825" cy="1200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pt-BR" sz="2400" b="1" dirty="0">
                <a:solidFill>
                  <a:srgbClr val="FFFFFF"/>
                </a:solidFill>
              </a:rPr>
              <a:t>Banco Santander</a:t>
            </a:r>
            <a:r>
              <a:rPr lang="pt-BR" sz="2400" b="1" dirty="0" smtClean="0">
                <a:solidFill>
                  <a:srgbClr val="FFFFFF"/>
                </a:solidFill>
              </a:rPr>
              <a:t>/2008</a:t>
            </a:r>
            <a:endParaRPr lang="pt-BR" sz="2400" b="1" dirty="0">
              <a:solidFill>
                <a:srgbClr val="FFFFFF"/>
              </a:solidFill>
            </a:endParaRPr>
          </a:p>
          <a:p>
            <a:pPr algn="just"/>
            <a:r>
              <a:rPr lang="pt-BR" sz="2400" b="1" dirty="0" smtClean="0">
                <a:solidFill>
                  <a:srgbClr val="FFFFFF"/>
                </a:solidFill>
              </a:rPr>
              <a:t>Premio </a:t>
            </a:r>
            <a:r>
              <a:rPr lang="pt-BR" sz="2400" b="1" dirty="0">
                <a:solidFill>
                  <a:srgbClr val="FFFFFF"/>
                </a:solidFill>
              </a:rPr>
              <a:t>Santander de </a:t>
            </a:r>
            <a:r>
              <a:rPr lang="pt-BR" sz="2400" b="1" dirty="0" smtClean="0">
                <a:solidFill>
                  <a:srgbClr val="FFFFFF"/>
                </a:solidFill>
              </a:rPr>
              <a:t>Ciência </a:t>
            </a:r>
            <a:r>
              <a:rPr lang="pt-BR" sz="2400" b="1" dirty="0">
                <a:solidFill>
                  <a:srgbClr val="FFFFFF"/>
                </a:solidFill>
              </a:rPr>
              <a:t>e </a:t>
            </a:r>
            <a:r>
              <a:rPr lang="pt-BR" sz="2400" b="1" dirty="0" smtClean="0">
                <a:solidFill>
                  <a:srgbClr val="FFFFFF"/>
                </a:solidFill>
              </a:rPr>
              <a:t>Inovação (Categoria Indústria)</a:t>
            </a:r>
            <a:endParaRPr lang="pt-BR" sz="2400" dirty="0">
              <a:solidFill>
                <a:srgbClr val="FFFFFF"/>
              </a:solidFill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90" t="34077" r="36192" b="25941"/>
          <a:stretch>
            <a:fillRect/>
          </a:stretch>
        </p:blipFill>
        <p:spPr bwMode="auto">
          <a:xfrm>
            <a:off x="5220072" y="3212976"/>
            <a:ext cx="3800475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685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tângulo 42"/>
          <p:cNvSpPr>
            <a:spLocks noChangeArrowheads="1"/>
          </p:cNvSpPr>
          <p:nvPr/>
        </p:nvSpPr>
        <p:spPr bwMode="auto">
          <a:xfrm>
            <a:off x="429901" y="476672"/>
            <a:ext cx="433093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4000" b="1" u="sng" dirty="0" err="1" smtClean="0">
                <a:solidFill>
                  <a:srgbClr val="FFFF00"/>
                </a:solidFill>
              </a:rPr>
              <a:t>Nuevas</a:t>
            </a:r>
            <a:r>
              <a:rPr lang="pt-BR" sz="4000" b="1" u="sng" dirty="0" smtClean="0"/>
              <a:t> </a:t>
            </a:r>
            <a:r>
              <a:rPr lang="pt-BR" sz="4000" b="1" u="sng" dirty="0" err="1" smtClean="0">
                <a:solidFill>
                  <a:srgbClr val="FFFF00"/>
                </a:solidFill>
              </a:rPr>
              <a:t>tecnologías</a:t>
            </a:r>
            <a:endParaRPr lang="pt-BR" sz="4000" b="1" u="sng" dirty="0">
              <a:solidFill>
                <a:srgbClr val="FFFF00"/>
              </a:solidFill>
            </a:endParaRPr>
          </a:p>
        </p:txBody>
      </p:sp>
      <p:sp>
        <p:nvSpPr>
          <p:cNvPr id="20483" name="Freeform 83"/>
          <p:cNvSpPr>
            <a:spLocks/>
          </p:cNvSpPr>
          <p:nvPr/>
        </p:nvSpPr>
        <p:spPr bwMode="auto">
          <a:xfrm>
            <a:off x="3503613" y="3284538"/>
            <a:ext cx="5845175" cy="2952750"/>
          </a:xfrm>
          <a:custGeom>
            <a:avLst/>
            <a:gdLst>
              <a:gd name="T0" fmla="*/ 2147483647 w 3682"/>
              <a:gd name="T1" fmla="*/ 2147483647 h 1860"/>
              <a:gd name="T2" fmla="*/ 2147483647 w 3682"/>
              <a:gd name="T3" fmla="*/ 0 h 1860"/>
              <a:gd name="T4" fmla="*/ 2147483647 w 3682"/>
              <a:gd name="T5" fmla="*/ 2147483647 h 1860"/>
              <a:gd name="T6" fmla="*/ 2147483647 w 3682"/>
              <a:gd name="T7" fmla="*/ 2147483647 h 1860"/>
              <a:gd name="T8" fmla="*/ 2147483647 w 3682"/>
              <a:gd name="T9" fmla="*/ 2147483647 h 1860"/>
              <a:gd name="T10" fmla="*/ 2147483647 w 3682"/>
              <a:gd name="T11" fmla="*/ 2147483647 h 1860"/>
              <a:gd name="T12" fmla="*/ 2147483647 w 3682"/>
              <a:gd name="T13" fmla="*/ 2147483647 h 1860"/>
              <a:gd name="T14" fmla="*/ 2147483647 w 3682"/>
              <a:gd name="T15" fmla="*/ 2147483647 h 186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3682"/>
              <a:gd name="T25" fmla="*/ 0 h 1860"/>
              <a:gd name="T26" fmla="*/ 3682 w 3682"/>
              <a:gd name="T27" fmla="*/ 1860 h 186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3682" h="1860">
                <a:moveTo>
                  <a:pt x="38" y="318"/>
                </a:moveTo>
                <a:cubicBezTo>
                  <a:pt x="0" y="129"/>
                  <a:pt x="439" y="0"/>
                  <a:pt x="809" y="0"/>
                </a:cubicBezTo>
                <a:cubicBezTo>
                  <a:pt x="1179" y="0"/>
                  <a:pt x="1838" y="174"/>
                  <a:pt x="2261" y="318"/>
                </a:cubicBezTo>
                <a:cubicBezTo>
                  <a:pt x="2684" y="462"/>
                  <a:pt x="3153" y="635"/>
                  <a:pt x="3349" y="862"/>
                </a:cubicBezTo>
                <a:cubicBezTo>
                  <a:pt x="3545" y="1089"/>
                  <a:pt x="3682" y="1528"/>
                  <a:pt x="3440" y="1679"/>
                </a:cubicBezTo>
                <a:cubicBezTo>
                  <a:pt x="3198" y="1830"/>
                  <a:pt x="2299" y="1860"/>
                  <a:pt x="1898" y="1769"/>
                </a:cubicBezTo>
                <a:cubicBezTo>
                  <a:pt x="1497" y="1678"/>
                  <a:pt x="1346" y="1368"/>
                  <a:pt x="1036" y="1134"/>
                </a:cubicBezTo>
                <a:cubicBezTo>
                  <a:pt x="726" y="900"/>
                  <a:pt x="76" y="507"/>
                  <a:pt x="38" y="318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pic>
        <p:nvPicPr>
          <p:cNvPr id="20484" name="Picture 2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813" y="2867025"/>
            <a:ext cx="9906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5" name="Text Box 7"/>
          <p:cNvSpPr txBox="1">
            <a:spLocks noChangeArrowheads="1"/>
          </p:cNvSpPr>
          <p:nvPr/>
        </p:nvSpPr>
        <p:spPr bwMode="auto">
          <a:xfrm>
            <a:off x="1624013" y="1905000"/>
            <a:ext cx="17145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600" b="1" dirty="0"/>
              <a:t>PROBLEMAS </a:t>
            </a:r>
          </a:p>
          <a:p>
            <a:r>
              <a:rPr lang="pt-BR" sz="1600" b="1" dirty="0"/>
              <a:t>AMBIENTALES</a:t>
            </a:r>
          </a:p>
        </p:txBody>
      </p:sp>
      <p:sp>
        <p:nvSpPr>
          <p:cNvPr id="46" name="Text Box 9"/>
          <p:cNvSpPr txBox="1">
            <a:spLocks noChangeArrowheads="1"/>
          </p:cNvSpPr>
          <p:nvPr/>
        </p:nvSpPr>
        <p:spPr bwMode="auto">
          <a:xfrm>
            <a:off x="-18303" y="2587625"/>
            <a:ext cx="113391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sz="12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INDUSTRIAS</a:t>
            </a:r>
            <a:endParaRPr lang="pt-BR" sz="12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0487" name="Text Box 16"/>
          <p:cNvSpPr txBox="1">
            <a:spLocks noChangeArrowheads="1"/>
          </p:cNvSpPr>
          <p:nvPr/>
        </p:nvSpPr>
        <p:spPr bwMode="auto">
          <a:xfrm>
            <a:off x="8438560" y="1131888"/>
            <a:ext cx="684803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100" b="1" dirty="0" smtClean="0"/>
              <a:t>COSTO</a:t>
            </a:r>
            <a:endParaRPr lang="pt-BR" sz="1100" b="1" dirty="0"/>
          </a:p>
        </p:txBody>
      </p:sp>
      <p:sp>
        <p:nvSpPr>
          <p:cNvPr id="20488" name="Text Box 17"/>
          <p:cNvSpPr txBox="1">
            <a:spLocks noChangeArrowheads="1"/>
          </p:cNvSpPr>
          <p:nvPr/>
        </p:nvSpPr>
        <p:spPr bwMode="auto">
          <a:xfrm>
            <a:off x="4067944" y="2276872"/>
            <a:ext cx="1656184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1100" b="1" dirty="0" smtClean="0"/>
              <a:t>SOLUCIONES CONVENCIONALES</a:t>
            </a:r>
            <a:endParaRPr lang="pt-BR" sz="1100" b="1" dirty="0"/>
          </a:p>
        </p:txBody>
      </p:sp>
      <p:sp>
        <p:nvSpPr>
          <p:cNvPr id="20489" name="Text Box 18"/>
          <p:cNvSpPr txBox="1">
            <a:spLocks noChangeArrowheads="1"/>
          </p:cNvSpPr>
          <p:nvPr/>
        </p:nvSpPr>
        <p:spPr bwMode="auto">
          <a:xfrm>
            <a:off x="6011369" y="1309688"/>
            <a:ext cx="1710725" cy="600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100" b="1" dirty="0"/>
              <a:t>-</a:t>
            </a:r>
            <a:r>
              <a:rPr lang="pt-BR" sz="1100" b="1" dirty="0" smtClean="0"/>
              <a:t>COPROCESAMIENTO</a:t>
            </a:r>
            <a:endParaRPr lang="pt-BR" sz="1100" b="1" dirty="0"/>
          </a:p>
          <a:p>
            <a:pPr algn="ctr"/>
            <a:r>
              <a:rPr lang="pt-BR" sz="1100" b="1" dirty="0" smtClean="0"/>
              <a:t>-INCINERACIÓN</a:t>
            </a:r>
            <a:endParaRPr lang="pt-BR" sz="1100" b="1" dirty="0"/>
          </a:p>
          <a:p>
            <a:pPr algn="ctr"/>
            <a:r>
              <a:rPr lang="pt-BR" sz="1100" b="1" dirty="0" smtClean="0"/>
              <a:t>-VERTEDEROS</a:t>
            </a:r>
            <a:endParaRPr lang="pt-BR" sz="1100" b="1" dirty="0"/>
          </a:p>
        </p:txBody>
      </p:sp>
      <p:sp>
        <p:nvSpPr>
          <p:cNvPr id="20490" name="Text Box 20"/>
          <p:cNvSpPr txBox="1">
            <a:spLocks noChangeArrowheads="1"/>
          </p:cNvSpPr>
          <p:nvPr/>
        </p:nvSpPr>
        <p:spPr bwMode="auto">
          <a:xfrm>
            <a:off x="4139952" y="3573016"/>
            <a:ext cx="114228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1000" b="1" dirty="0" smtClean="0"/>
              <a:t>SOLUCIONES INNOVADORAS</a:t>
            </a:r>
            <a:endParaRPr lang="pt-BR" sz="1000" b="1" dirty="0"/>
          </a:p>
        </p:txBody>
      </p:sp>
      <p:sp>
        <p:nvSpPr>
          <p:cNvPr id="20491" name="Text Box 30"/>
          <p:cNvSpPr txBox="1">
            <a:spLocks noChangeArrowheads="1"/>
          </p:cNvSpPr>
          <p:nvPr/>
        </p:nvSpPr>
        <p:spPr bwMode="auto">
          <a:xfrm>
            <a:off x="5940152" y="4243154"/>
            <a:ext cx="1296144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1000" b="1" dirty="0" smtClean="0"/>
              <a:t>TECNOLOGÍAS CON VALOR AGREGADO</a:t>
            </a:r>
            <a:endParaRPr lang="pt-BR" sz="1000" b="1" dirty="0"/>
          </a:p>
        </p:txBody>
      </p:sp>
      <p:sp>
        <p:nvSpPr>
          <p:cNvPr id="20492" name="Freeform 35"/>
          <p:cNvSpPr>
            <a:spLocks/>
          </p:cNvSpPr>
          <p:nvPr/>
        </p:nvSpPr>
        <p:spPr bwMode="auto">
          <a:xfrm rot="-352437">
            <a:off x="969963" y="3011488"/>
            <a:ext cx="1069975" cy="500062"/>
          </a:xfrm>
          <a:custGeom>
            <a:avLst/>
            <a:gdLst>
              <a:gd name="T0" fmla="*/ 0 w 1054"/>
              <a:gd name="T1" fmla="*/ 2147483647 h 398"/>
              <a:gd name="T2" fmla="*/ 2147483647 w 1054"/>
              <a:gd name="T3" fmla="*/ 2147483647 h 398"/>
              <a:gd name="T4" fmla="*/ 2147483647 w 1054"/>
              <a:gd name="T5" fmla="*/ 2147483647 h 398"/>
              <a:gd name="T6" fmla="*/ 2147483647 w 1054"/>
              <a:gd name="T7" fmla="*/ 2147483647 h 398"/>
              <a:gd name="T8" fmla="*/ 2147483647 w 1054"/>
              <a:gd name="T9" fmla="*/ 2147483647 h 398"/>
              <a:gd name="T10" fmla="*/ 2147483647 w 1054"/>
              <a:gd name="T11" fmla="*/ 2147483647 h 398"/>
              <a:gd name="T12" fmla="*/ 2147483647 w 1054"/>
              <a:gd name="T13" fmla="*/ 2147483647 h 398"/>
              <a:gd name="T14" fmla="*/ 2147483647 w 1054"/>
              <a:gd name="T15" fmla="*/ 2147483647 h 398"/>
              <a:gd name="T16" fmla="*/ 2147483647 w 1054"/>
              <a:gd name="T17" fmla="*/ 2147483647 h 398"/>
              <a:gd name="T18" fmla="*/ 2147483647 w 1054"/>
              <a:gd name="T19" fmla="*/ 2147483647 h 398"/>
              <a:gd name="T20" fmla="*/ 2147483647 w 1054"/>
              <a:gd name="T21" fmla="*/ 2147483647 h 398"/>
              <a:gd name="T22" fmla="*/ 2147483647 w 1054"/>
              <a:gd name="T23" fmla="*/ 2147483647 h 398"/>
              <a:gd name="T24" fmla="*/ 2147483647 w 1054"/>
              <a:gd name="T25" fmla="*/ 2147483647 h 398"/>
              <a:gd name="T26" fmla="*/ 2147483647 w 1054"/>
              <a:gd name="T27" fmla="*/ 2147483647 h 398"/>
              <a:gd name="T28" fmla="*/ 2147483647 w 1054"/>
              <a:gd name="T29" fmla="*/ 2147483647 h 398"/>
              <a:gd name="T30" fmla="*/ 2147483647 w 1054"/>
              <a:gd name="T31" fmla="*/ 2147483647 h 398"/>
              <a:gd name="T32" fmla="*/ 2147483647 w 1054"/>
              <a:gd name="T33" fmla="*/ 2147483647 h 398"/>
              <a:gd name="T34" fmla="*/ 2147483647 w 1054"/>
              <a:gd name="T35" fmla="*/ 2147483647 h 398"/>
              <a:gd name="T36" fmla="*/ 2147483647 w 1054"/>
              <a:gd name="T37" fmla="*/ 2147483647 h 398"/>
              <a:gd name="T38" fmla="*/ 2147483647 w 1054"/>
              <a:gd name="T39" fmla="*/ 2147483647 h 398"/>
              <a:gd name="T40" fmla="*/ 2147483647 w 1054"/>
              <a:gd name="T41" fmla="*/ 2147483647 h 398"/>
              <a:gd name="T42" fmla="*/ 2147483647 w 1054"/>
              <a:gd name="T43" fmla="*/ 2147483647 h 398"/>
              <a:gd name="T44" fmla="*/ 2147483647 w 1054"/>
              <a:gd name="T45" fmla="*/ 2147483647 h 398"/>
              <a:gd name="T46" fmla="*/ 2147483647 w 1054"/>
              <a:gd name="T47" fmla="*/ 2147483647 h 398"/>
              <a:gd name="T48" fmla="*/ 2147483647 w 1054"/>
              <a:gd name="T49" fmla="*/ 2147483647 h 398"/>
              <a:gd name="T50" fmla="*/ 2147483647 w 1054"/>
              <a:gd name="T51" fmla="*/ 0 h 398"/>
              <a:gd name="T52" fmla="*/ 2147483647 w 1054"/>
              <a:gd name="T53" fmla="*/ 2147483647 h 398"/>
              <a:gd name="T54" fmla="*/ 2147483647 w 1054"/>
              <a:gd name="T55" fmla="*/ 2147483647 h 398"/>
              <a:gd name="T56" fmla="*/ 2147483647 w 1054"/>
              <a:gd name="T57" fmla="*/ 2147483647 h 398"/>
              <a:gd name="T58" fmla="*/ 2147483647 w 1054"/>
              <a:gd name="T59" fmla="*/ 2147483647 h 398"/>
              <a:gd name="T60" fmla="*/ 2147483647 w 1054"/>
              <a:gd name="T61" fmla="*/ 2147483647 h 398"/>
              <a:gd name="T62" fmla="*/ 2147483647 w 1054"/>
              <a:gd name="T63" fmla="*/ 2147483647 h 398"/>
              <a:gd name="T64" fmla="*/ 2147483647 w 1054"/>
              <a:gd name="T65" fmla="*/ 2147483647 h 398"/>
              <a:gd name="T66" fmla="*/ 2147483647 w 1054"/>
              <a:gd name="T67" fmla="*/ 2147483647 h 398"/>
              <a:gd name="T68" fmla="*/ 2147483647 w 1054"/>
              <a:gd name="T69" fmla="*/ 2147483647 h 398"/>
              <a:gd name="T70" fmla="*/ 2147483647 w 1054"/>
              <a:gd name="T71" fmla="*/ 2147483647 h 398"/>
              <a:gd name="T72" fmla="*/ 2147483647 w 1054"/>
              <a:gd name="T73" fmla="*/ 2147483647 h 398"/>
              <a:gd name="T74" fmla="*/ 2147483647 w 1054"/>
              <a:gd name="T75" fmla="*/ 2147483647 h 398"/>
              <a:gd name="T76" fmla="*/ 2147483647 w 1054"/>
              <a:gd name="T77" fmla="*/ 2147483647 h 398"/>
              <a:gd name="T78" fmla="*/ 2147483647 w 1054"/>
              <a:gd name="T79" fmla="*/ 2147483647 h 398"/>
              <a:gd name="T80" fmla="*/ 2147483647 w 1054"/>
              <a:gd name="T81" fmla="*/ 2147483647 h 398"/>
              <a:gd name="T82" fmla="*/ 2147483647 w 1054"/>
              <a:gd name="T83" fmla="*/ 2147483647 h 398"/>
              <a:gd name="T84" fmla="*/ 2147483647 w 1054"/>
              <a:gd name="T85" fmla="*/ 2147483647 h 398"/>
              <a:gd name="T86" fmla="*/ 2147483647 w 1054"/>
              <a:gd name="T87" fmla="*/ 2147483647 h 398"/>
              <a:gd name="T88" fmla="*/ 2147483647 w 1054"/>
              <a:gd name="T89" fmla="*/ 2147483647 h 398"/>
              <a:gd name="T90" fmla="*/ 2147483647 w 1054"/>
              <a:gd name="T91" fmla="*/ 2147483647 h 398"/>
              <a:gd name="T92" fmla="*/ 2147483647 w 1054"/>
              <a:gd name="T93" fmla="*/ 2147483647 h 398"/>
              <a:gd name="T94" fmla="*/ 2147483647 w 1054"/>
              <a:gd name="T95" fmla="*/ 2147483647 h 398"/>
              <a:gd name="T96" fmla="*/ 2147483647 w 1054"/>
              <a:gd name="T97" fmla="*/ 2147483647 h 398"/>
              <a:gd name="T98" fmla="*/ 2147483647 w 1054"/>
              <a:gd name="T99" fmla="*/ 2147483647 h 398"/>
              <a:gd name="T100" fmla="*/ 2147483647 w 1054"/>
              <a:gd name="T101" fmla="*/ 2147483647 h 398"/>
              <a:gd name="T102" fmla="*/ 2147483647 w 1054"/>
              <a:gd name="T103" fmla="*/ 2147483647 h 398"/>
              <a:gd name="T104" fmla="*/ 2147483647 w 1054"/>
              <a:gd name="T105" fmla="*/ 2147483647 h 398"/>
              <a:gd name="T106" fmla="*/ 2147483647 w 1054"/>
              <a:gd name="T107" fmla="*/ 2147483647 h 398"/>
              <a:gd name="T108" fmla="*/ 2147483647 w 1054"/>
              <a:gd name="T109" fmla="*/ 2147483647 h 398"/>
              <a:gd name="T110" fmla="*/ 2147483647 w 1054"/>
              <a:gd name="T111" fmla="*/ 2147483647 h 398"/>
              <a:gd name="T112" fmla="*/ 2147483647 w 1054"/>
              <a:gd name="T113" fmla="*/ 2147483647 h 398"/>
              <a:gd name="T114" fmla="*/ 2147483647 w 1054"/>
              <a:gd name="T115" fmla="*/ 2147483647 h 398"/>
              <a:gd name="T116" fmla="*/ 2147483647 w 1054"/>
              <a:gd name="T117" fmla="*/ 2147483647 h 398"/>
              <a:gd name="T118" fmla="*/ 2147483647 w 1054"/>
              <a:gd name="T119" fmla="*/ 2147483647 h 398"/>
              <a:gd name="T120" fmla="*/ 2147483647 w 1054"/>
              <a:gd name="T121" fmla="*/ 2147483647 h 398"/>
              <a:gd name="T122" fmla="*/ 2147483647 w 1054"/>
              <a:gd name="T123" fmla="*/ 2147483647 h 398"/>
              <a:gd name="T124" fmla="*/ 0 w 1054"/>
              <a:gd name="T125" fmla="*/ 2147483647 h 398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1054"/>
              <a:gd name="T190" fmla="*/ 0 h 398"/>
              <a:gd name="T191" fmla="*/ 1054 w 1054"/>
              <a:gd name="T192" fmla="*/ 398 h 398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1054" h="398">
                <a:moveTo>
                  <a:pt x="0" y="397"/>
                </a:moveTo>
                <a:lnTo>
                  <a:pt x="22" y="366"/>
                </a:lnTo>
                <a:lnTo>
                  <a:pt x="41" y="342"/>
                </a:lnTo>
                <a:lnTo>
                  <a:pt x="60" y="322"/>
                </a:lnTo>
                <a:lnTo>
                  <a:pt x="82" y="300"/>
                </a:lnTo>
                <a:lnTo>
                  <a:pt x="113" y="270"/>
                </a:lnTo>
                <a:lnTo>
                  <a:pt x="146" y="245"/>
                </a:lnTo>
                <a:lnTo>
                  <a:pt x="185" y="219"/>
                </a:lnTo>
                <a:lnTo>
                  <a:pt x="224" y="195"/>
                </a:lnTo>
                <a:lnTo>
                  <a:pt x="261" y="174"/>
                </a:lnTo>
                <a:lnTo>
                  <a:pt x="310" y="150"/>
                </a:lnTo>
                <a:lnTo>
                  <a:pt x="346" y="135"/>
                </a:lnTo>
                <a:lnTo>
                  <a:pt x="397" y="118"/>
                </a:lnTo>
                <a:lnTo>
                  <a:pt x="451" y="98"/>
                </a:lnTo>
                <a:lnTo>
                  <a:pt x="506" y="82"/>
                </a:lnTo>
                <a:lnTo>
                  <a:pt x="547" y="72"/>
                </a:lnTo>
                <a:lnTo>
                  <a:pt x="603" y="65"/>
                </a:lnTo>
                <a:lnTo>
                  <a:pt x="649" y="63"/>
                </a:lnTo>
                <a:lnTo>
                  <a:pt x="696" y="63"/>
                </a:lnTo>
                <a:lnTo>
                  <a:pt x="746" y="69"/>
                </a:lnTo>
                <a:lnTo>
                  <a:pt x="773" y="75"/>
                </a:lnTo>
                <a:lnTo>
                  <a:pt x="806" y="86"/>
                </a:lnTo>
                <a:lnTo>
                  <a:pt x="830" y="96"/>
                </a:lnTo>
                <a:lnTo>
                  <a:pt x="854" y="106"/>
                </a:lnTo>
                <a:lnTo>
                  <a:pt x="872" y="117"/>
                </a:lnTo>
                <a:lnTo>
                  <a:pt x="906" y="0"/>
                </a:lnTo>
                <a:lnTo>
                  <a:pt x="922" y="45"/>
                </a:lnTo>
                <a:lnTo>
                  <a:pt x="938" y="86"/>
                </a:lnTo>
                <a:lnTo>
                  <a:pt x="961" y="139"/>
                </a:lnTo>
                <a:lnTo>
                  <a:pt x="990" y="186"/>
                </a:lnTo>
                <a:lnTo>
                  <a:pt x="1016" y="224"/>
                </a:lnTo>
                <a:lnTo>
                  <a:pt x="1053" y="263"/>
                </a:lnTo>
                <a:lnTo>
                  <a:pt x="1006" y="272"/>
                </a:lnTo>
                <a:lnTo>
                  <a:pt x="956" y="284"/>
                </a:lnTo>
                <a:lnTo>
                  <a:pt x="901" y="302"/>
                </a:lnTo>
                <a:lnTo>
                  <a:pt x="856" y="325"/>
                </a:lnTo>
                <a:lnTo>
                  <a:pt x="830" y="340"/>
                </a:lnTo>
                <a:lnTo>
                  <a:pt x="799" y="367"/>
                </a:lnTo>
                <a:lnTo>
                  <a:pt x="833" y="250"/>
                </a:lnTo>
                <a:lnTo>
                  <a:pt x="792" y="230"/>
                </a:lnTo>
                <a:lnTo>
                  <a:pt x="754" y="216"/>
                </a:lnTo>
                <a:lnTo>
                  <a:pt x="709" y="207"/>
                </a:lnTo>
                <a:lnTo>
                  <a:pt x="663" y="200"/>
                </a:lnTo>
                <a:lnTo>
                  <a:pt x="610" y="197"/>
                </a:lnTo>
                <a:lnTo>
                  <a:pt x="562" y="196"/>
                </a:lnTo>
                <a:lnTo>
                  <a:pt x="492" y="200"/>
                </a:lnTo>
                <a:lnTo>
                  <a:pt x="434" y="208"/>
                </a:lnTo>
                <a:lnTo>
                  <a:pt x="381" y="218"/>
                </a:lnTo>
                <a:lnTo>
                  <a:pt x="325" y="233"/>
                </a:lnTo>
                <a:lnTo>
                  <a:pt x="297" y="240"/>
                </a:lnTo>
                <a:lnTo>
                  <a:pt x="273" y="248"/>
                </a:lnTo>
                <a:lnTo>
                  <a:pt x="250" y="255"/>
                </a:lnTo>
                <a:lnTo>
                  <a:pt x="230" y="263"/>
                </a:lnTo>
                <a:lnTo>
                  <a:pt x="190" y="278"/>
                </a:lnTo>
                <a:lnTo>
                  <a:pt x="163" y="291"/>
                </a:lnTo>
                <a:lnTo>
                  <a:pt x="142" y="302"/>
                </a:lnTo>
                <a:lnTo>
                  <a:pt x="121" y="313"/>
                </a:lnTo>
                <a:lnTo>
                  <a:pt x="100" y="325"/>
                </a:lnTo>
                <a:lnTo>
                  <a:pt x="82" y="336"/>
                </a:lnTo>
                <a:lnTo>
                  <a:pt x="62" y="348"/>
                </a:lnTo>
                <a:lnTo>
                  <a:pt x="40" y="365"/>
                </a:lnTo>
                <a:lnTo>
                  <a:pt x="19" y="380"/>
                </a:lnTo>
                <a:lnTo>
                  <a:pt x="0" y="397"/>
                </a:lnTo>
              </a:path>
            </a:pathLst>
          </a:custGeom>
          <a:gradFill rotWithShape="1">
            <a:gsLst>
              <a:gs pos="0">
                <a:srgbClr val="000047"/>
              </a:gs>
              <a:gs pos="50000">
                <a:srgbClr val="000099"/>
              </a:gs>
              <a:gs pos="100000">
                <a:srgbClr val="000047"/>
              </a:gs>
            </a:gsLst>
            <a:lin ang="5400000" scaled="1"/>
          </a:gradFill>
          <a:ln w="12700" cap="rnd">
            <a:noFill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53" name="Text Box 36"/>
          <p:cNvSpPr txBox="1">
            <a:spLocks noChangeArrowheads="1"/>
          </p:cNvSpPr>
          <p:nvPr/>
        </p:nvSpPr>
        <p:spPr bwMode="auto">
          <a:xfrm>
            <a:off x="2189163" y="3271838"/>
            <a:ext cx="981075" cy="51752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pt-BR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itchFamily="34" charset="-128"/>
                <a:cs typeface="Arial" pitchFamily="34" charset="0"/>
              </a:rPr>
              <a:t>Resíduos</a:t>
            </a:r>
          </a:p>
          <a:p>
            <a:pPr algn="ctr"/>
            <a:r>
              <a:rPr lang="pt-BR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itchFamily="34" charset="-128"/>
                <a:cs typeface="Arial" pitchFamily="34" charset="0"/>
              </a:rPr>
              <a:t>Sólidos</a:t>
            </a:r>
          </a:p>
        </p:txBody>
      </p:sp>
      <p:sp>
        <p:nvSpPr>
          <p:cNvPr id="54" name="Text Box 37"/>
          <p:cNvSpPr txBox="1">
            <a:spLocks noChangeArrowheads="1"/>
          </p:cNvSpPr>
          <p:nvPr/>
        </p:nvSpPr>
        <p:spPr bwMode="auto">
          <a:xfrm>
            <a:off x="2185988" y="2624138"/>
            <a:ext cx="981075" cy="51752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pt-BR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itchFamily="34" charset="-128"/>
                <a:cs typeface="Arial" pitchFamily="34" charset="0"/>
              </a:rPr>
              <a:t>Resíduos</a:t>
            </a:r>
          </a:p>
          <a:p>
            <a:pPr algn="ctr"/>
            <a:r>
              <a:rPr lang="pt-BR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itchFamily="34" charset="-128"/>
                <a:cs typeface="Arial" pitchFamily="34" charset="0"/>
              </a:rPr>
              <a:t>Líquidos</a:t>
            </a:r>
          </a:p>
        </p:txBody>
      </p:sp>
      <p:sp>
        <p:nvSpPr>
          <p:cNvPr id="55" name="AutoShape 52"/>
          <p:cNvSpPr>
            <a:spLocks noChangeArrowheads="1"/>
          </p:cNvSpPr>
          <p:nvPr/>
        </p:nvSpPr>
        <p:spPr bwMode="auto">
          <a:xfrm rot="19584987">
            <a:off x="3338512" y="2521523"/>
            <a:ext cx="935039" cy="466725"/>
          </a:xfrm>
          <a:prstGeom prst="rightArrow">
            <a:avLst>
              <a:gd name="adj1" fmla="val 50000"/>
              <a:gd name="adj2" fmla="val 50085"/>
            </a:avLst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>
              <a:defRPr/>
            </a:pPr>
            <a:endParaRPr lang="pt-BR"/>
          </a:p>
        </p:txBody>
      </p:sp>
      <p:sp>
        <p:nvSpPr>
          <p:cNvPr id="56" name="AutoShape 53"/>
          <p:cNvSpPr>
            <a:spLocks noChangeArrowheads="1"/>
          </p:cNvSpPr>
          <p:nvPr/>
        </p:nvSpPr>
        <p:spPr bwMode="auto">
          <a:xfrm rot="21170858">
            <a:off x="7729537" y="1176338"/>
            <a:ext cx="720725" cy="466725"/>
          </a:xfrm>
          <a:prstGeom prst="rightArrow">
            <a:avLst>
              <a:gd name="adj1" fmla="val 50000"/>
              <a:gd name="adj2" fmla="val 38605"/>
            </a:avLst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>
              <a:defRPr/>
            </a:pPr>
            <a:endParaRPr lang="pt-BR"/>
          </a:p>
        </p:txBody>
      </p:sp>
      <p:sp>
        <p:nvSpPr>
          <p:cNvPr id="57" name="Text Box 54"/>
          <p:cNvSpPr txBox="1">
            <a:spLocks noChangeArrowheads="1"/>
          </p:cNvSpPr>
          <p:nvPr/>
        </p:nvSpPr>
        <p:spPr bwMode="auto">
          <a:xfrm>
            <a:off x="8459788" y="1276350"/>
            <a:ext cx="565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+mn-ea"/>
              </a:rPr>
              <a:t>$$$</a:t>
            </a:r>
          </a:p>
        </p:txBody>
      </p:sp>
      <p:sp>
        <p:nvSpPr>
          <p:cNvPr id="58" name="AutoShape 55"/>
          <p:cNvSpPr>
            <a:spLocks noChangeArrowheads="1"/>
          </p:cNvSpPr>
          <p:nvPr/>
        </p:nvSpPr>
        <p:spPr bwMode="auto">
          <a:xfrm rot="2109013">
            <a:off x="3336925" y="3227388"/>
            <a:ext cx="935038" cy="466725"/>
          </a:xfrm>
          <a:prstGeom prst="rightArrow">
            <a:avLst>
              <a:gd name="adj1" fmla="val 50000"/>
              <a:gd name="adj2" fmla="val 50085"/>
            </a:avLst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>
              <a:defRPr/>
            </a:pPr>
            <a:endParaRPr lang="pt-BR"/>
          </a:p>
        </p:txBody>
      </p:sp>
      <p:sp>
        <p:nvSpPr>
          <p:cNvPr id="59" name="AutoShape 59"/>
          <p:cNvSpPr>
            <a:spLocks noChangeArrowheads="1"/>
          </p:cNvSpPr>
          <p:nvPr/>
        </p:nvSpPr>
        <p:spPr bwMode="auto">
          <a:xfrm rot="1357954">
            <a:off x="5137150" y="3948113"/>
            <a:ext cx="935038" cy="466725"/>
          </a:xfrm>
          <a:prstGeom prst="rightArrow">
            <a:avLst>
              <a:gd name="adj1" fmla="val 50000"/>
              <a:gd name="adj2" fmla="val 50085"/>
            </a:avLst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>
              <a:defRPr/>
            </a:pPr>
            <a:endParaRPr lang="pt-BR"/>
          </a:p>
        </p:txBody>
      </p:sp>
      <p:sp>
        <p:nvSpPr>
          <p:cNvPr id="20512" name="Text Box 61"/>
          <p:cNvSpPr txBox="1">
            <a:spLocks noChangeArrowheads="1"/>
          </p:cNvSpPr>
          <p:nvPr/>
        </p:nvSpPr>
        <p:spPr bwMode="auto">
          <a:xfrm>
            <a:off x="6516216" y="5638800"/>
            <a:ext cx="19970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b="1" dirty="0">
                <a:solidFill>
                  <a:srgbClr val="FFFF00"/>
                </a:solidFill>
              </a:rPr>
              <a:t>  NEGOCIOS</a:t>
            </a:r>
          </a:p>
        </p:txBody>
      </p:sp>
      <p:sp>
        <p:nvSpPr>
          <p:cNvPr id="20513" name="Text Box 62"/>
          <p:cNvSpPr txBox="1">
            <a:spLocks noChangeArrowheads="1"/>
          </p:cNvSpPr>
          <p:nvPr/>
        </p:nvSpPr>
        <p:spPr bwMode="auto">
          <a:xfrm>
            <a:off x="5980113" y="5334000"/>
            <a:ext cx="29559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b="1" dirty="0">
                <a:solidFill>
                  <a:srgbClr val="FFFF00"/>
                </a:solidFill>
              </a:rPr>
              <a:t>OPORTUNIDADES</a:t>
            </a:r>
          </a:p>
        </p:txBody>
      </p:sp>
      <p:sp>
        <p:nvSpPr>
          <p:cNvPr id="62" name="Text Box 33"/>
          <p:cNvSpPr txBox="1">
            <a:spLocks noChangeArrowheads="1"/>
          </p:cNvSpPr>
          <p:nvPr/>
        </p:nvSpPr>
        <p:spPr bwMode="auto">
          <a:xfrm>
            <a:off x="7991475" y="4848225"/>
            <a:ext cx="10334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pt-BR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  <a:ea typeface="+mn-ea"/>
              </a:rPr>
              <a:t>$$$$$</a:t>
            </a:r>
          </a:p>
        </p:txBody>
      </p:sp>
      <p:sp>
        <p:nvSpPr>
          <p:cNvPr id="63" name="AutoShape 52"/>
          <p:cNvSpPr>
            <a:spLocks noChangeArrowheads="1"/>
          </p:cNvSpPr>
          <p:nvPr/>
        </p:nvSpPr>
        <p:spPr bwMode="auto">
          <a:xfrm rot="19584987">
            <a:off x="5481637" y="1899223"/>
            <a:ext cx="935039" cy="466725"/>
          </a:xfrm>
          <a:prstGeom prst="rightArrow">
            <a:avLst>
              <a:gd name="adj1" fmla="val 50000"/>
              <a:gd name="adj2" fmla="val 50085"/>
            </a:avLst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>
              <a:defRPr/>
            </a:pPr>
            <a:endParaRPr lang="pt-BR"/>
          </a:p>
        </p:txBody>
      </p:sp>
      <p:sp>
        <p:nvSpPr>
          <p:cNvPr id="64" name="AutoShape 59"/>
          <p:cNvSpPr>
            <a:spLocks noChangeArrowheads="1"/>
          </p:cNvSpPr>
          <p:nvPr/>
        </p:nvSpPr>
        <p:spPr bwMode="auto">
          <a:xfrm rot="1357954">
            <a:off x="7126130" y="4586285"/>
            <a:ext cx="935038" cy="466725"/>
          </a:xfrm>
          <a:prstGeom prst="rightArrow">
            <a:avLst>
              <a:gd name="adj1" fmla="val 50000"/>
              <a:gd name="adj2" fmla="val 50085"/>
            </a:avLst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>
              <a:defRPr/>
            </a:pPr>
            <a:endParaRPr lang="pt-B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Arrow Connector 10"/>
          <p:cNvCxnSpPr/>
          <p:nvPr/>
        </p:nvCxnSpPr>
        <p:spPr>
          <a:xfrm>
            <a:off x="4716016" y="2134597"/>
            <a:ext cx="0" cy="936104"/>
          </a:xfrm>
          <a:prstGeom prst="straightConnector1">
            <a:avLst/>
          </a:prstGeom>
          <a:ln w="48895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835696" y="3502749"/>
            <a:ext cx="58130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 smtClean="0">
                <a:solidFill>
                  <a:srgbClr val="FFFF00"/>
                </a:solidFill>
              </a:rPr>
              <a:t>Industria</a:t>
            </a:r>
            <a:r>
              <a:rPr lang="en-US" sz="3600" dirty="0" smtClean="0">
                <a:solidFill>
                  <a:srgbClr val="FFFF00"/>
                </a:solidFill>
              </a:rPr>
              <a:t> de </a:t>
            </a:r>
            <a:r>
              <a:rPr lang="en-US" sz="3600" dirty="0" err="1" smtClean="0">
                <a:solidFill>
                  <a:srgbClr val="FFFF00"/>
                </a:solidFill>
              </a:rPr>
              <a:t>cuero</a:t>
            </a:r>
            <a:r>
              <a:rPr lang="en-US" sz="3600" dirty="0" smtClean="0">
                <a:solidFill>
                  <a:srgbClr val="FFFF00"/>
                </a:solidFill>
              </a:rPr>
              <a:t>: </a:t>
            </a:r>
            <a:r>
              <a:rPr lang="en-US" sz="3600" i="1" dirty="0" err="1" smtClean="0">
                <a:solidFill>
                  <a:srgbClr val="FFFF00"/>
                </a:solidFill>
              </a:rPr>
              <a:t>Vancouros</a:t>
            </a:r>
            <a:endParaRPr lang="en-US" sz="3600" i="1" dirty="0">
              <a:solidFill>
                <a:srgbClr val="FFFF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496" y="1054477"/>
            <a:ext cx="90286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/>
              <a:t>Transferencia</a:t>
            </a:r>
            <a:r>
              <a:rPr lang="en-US" sz="3600" b="1" dirty="0" smtClean="0"/>
              <a:t> de </a:t>
            </a:r>
            <a:r>
              <a:rPr lang="en-US" sz="3600" b="1" dirty="0" err="1" smtClean="0"/>
              <a:t>tecnología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para</a:t>
            </a:r>
            <a:r>
              <a:rPr lang="en-US" sz="3600" b="1" dirty="0" smtClean="0"/>
              <a:t> la </a:t>
            </a:r>
            <a:r>
              <a:rPr lang="en-US" sz="3600" b="1" dirty="0" err="1" smtClean="0"/>
              <a:t>industria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2322966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88" y="2178050"/>
            <a:ext cx="4062412" cy="303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6175" y="2119313"/>
            <a:ext cx="4078288" cy="305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1858228" y="980728"/>
            <a:ext cx="530606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pt-BR" sz="3200" b="1" u="sng" dirty="0" smtClean="0"/>
              <a:t>Planta piloto </a:t>
            </a:r>
            <a:r>
              <a:rPr lang="pt-BR" sz="3200" b="1" u="sng" dirty="0" err="1" smtClean="0"/>
              <a:t>en</a:t>
            </a:r>
            <a:r>
              <a:rPr lang="pt-BR" sz="3200" b="1" u="sng" dirty="0" smtClean="0"/>
              <a:t> Londrina-PR</a:t>
            </a:r>
            <a:endParaRPr lang="pt-BR" sz="3200" b="1" u="sng" dirty="0"/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2083763" y="5373216"/>
            <a:ext cx="5584581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pt-BR" sz="3200" dirty="0"/>
              <a:t>20 </a:t>
            </a:r>
            <a:r>
              <a:rPr lang="pt-BR" sz="3200" dirty="0" err="1" smtClean="0"/>
              <a:t>ton</a:t>
            </a:r>
            <a:r>
              <a:rPr lang="pt-BR" sz="3200" dirty="0" smtClean="0"/>
              <a:t>/</a:t>
            </a:r>
            <a:r>
              <a:rPr lang="pt-BR" sz="3200" dirty="0"/>
              <a:t>dia </a:t>
            </a:r>
            <a:r>
              <a:rPr lang="pt-BR" sz="3200" dirty="0" smtClean="0"/>
              <a:t>de colágeno </a:t>
            </a:r>
            <a:r>
              <a:rPr lang="pt-BR" sz="3200" dirty="0" err="1" smtClean="0"/>
              <a:t>sin</a:t>
            </a:r>
            <a:r>
              <a:rPr lang="pt-BR" sz="3200" dirty="0" smtClean="0"/>
              <a:t> cromo</a:t>
            </a:r>
            <a:endParaRPr lang="pt-BR" sz="3200" dirty="0"/>
          </a:p>
        </p:txBody>
      </p:sp>
    </p:spTree>
    <p:extLst>
      <p:ext uri="{BB962C8B-B14F-4D97-AF65-F5344CB8AC3E}">
        <p14:creationId xmlns:p14="http://schemas.microsoft.com/office/powerpoint/2010/main" val="3365779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11"/>
          <p:cNvSpPr>
            <a:spLocks noChangeArrowheads="1"/>
          </p:cNvSpPr>
          <p:nvPr/>
        </p:nvSpPr>
        <p:spPr bwMode="auto">
          <a:xfrm>
            <a:off x="3482021" y="1511300"/>
            <a:ext cx="1089979" cy="374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pt-BR" sz="2000" b="1" i="1" dirty="0"/>
              <a:t>Piloto 2</a:t>
            </a:r>
            <a:endParaRPr lang="en-US" sz="2000" b="1" i="1" dirty="0"/>
          </a:p>
        </p:txBody>
      </p:sp>
      <p:sp>
        <p:nvSpPr>
          <p:cNvPr id="7" name="Retângulo 15"/>
          <p:cNvSpPr>
            <a:spLocks noChangeArrowheads="1"/>
          </p:cNvSpPr>
          <p:nvPr/>
        </p:nvSpPr>
        <p:spPr bwMode="auto">
          <a:xfrm>
            <a:off x="6948264" y="1542371"/>
            <a:ext cx="1089979" cy="374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en-US" sz="2000" b="1" i="1" dirty="0" err="1"/>
              <a:t>Piloto</a:t>
            </a:r>
            <a:r>
              <a:rPr lang="en-US" sz="2000" b="1" i="1" dirty="0"/>
              <a:t> 3</a:t>
            </a:r>
          </a:p>
        </p:txBody>
      </p:sp>
      <p:pic>
        <p:nvPicPr>
          <p:cNvPr id="8" name="Picture 8" descr="C:\Documents and Settings\Administrador\Desktop\Imagem1.jpg"/>
          <p:cNvPicPr>
            <a:picLocks noChangeAspect="1" noChangeArrowheads="1"/>
          </p:cNvPicPr>
          <p:nvPr/>
        </p:nvPicPr>
        <p:blipFill rotWithShape="1">
          <a:blip r:embed="rId3" cstate="print"/>
          <a:srcRect l="8033" r="9890"/>
          <a:stretch/>
        </p:blipFill>
        <p:spPr bwMode="auto">
          <a:xfrm>
            <a:off x="2539374" y="1958975"/>
            <a:ext cx="3400778" cy="364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13"/>
          <p:cNvSpPr>
            <a:spLocks noChangeArrowheads="1"/>
          </p:cNvSpPr>
          <p:nvPr/>
        </p:nvSpPr>
        <p:spPr bwMode="auto">
          <a:xfrm>
            <a:off x="98202" y="395952"/>
            <a:ext cx="6850062" cy="58477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76200" tIns="38100" rIns="76200" bIns="38100" anchor="b">
            <a:spAutoFit/>
          </a:bodyPr>
          <a:lstStyle/>
          <a:p>
            <a:pPr algn="l">
              <a:lnSpc>
                <a:spcPct val="90000"/>
              </a:lnSpc>
              <a:spcBef>
                <a:spcPct val="0"/>
              </a:spcBef>
              <a:buClrTx/>
              <a:buFontTx/>
              <a:buNone/>
            </a:pPr>
            <a:r>
              <a:rPr lang="pt-BR" sz="3600" b="1" u="sng" dirty="0" err="1">
                <a:solidFill>
                  <a:srgbClr val="FFFF00"/>
                </a:solidFill>
                <a:latin typeface="Times"/>
                <a:cs typeface="Times"/>
              </a:rPr>
              <a:t>Scale-up</a:t>
            </a:r>
            <a:r>
              <a:rPr lang="pt-BR" sz="3600" b="1" u="sng" dirty="0">
                <a:solidFill>
                  <a:srgbClr val="FFFF00"/>
                </a:solidFill>
                <a:latin typeface="Times"/>
                <a:cs typeface="Times"/>
              </a:rPr>
              <a:t> – Planta Piloto</a:t>
            </a:r>
          </a:p>
        </p:txBody>
      </p:sp>
      <p:sp>
        <p:nvSpPr>
          <p:cNvPr id="10" name="Retângulo 11"/>
          <p:cNvSpPr>
            <a:spLocks noChangeArrowheads="1"/>
          </p:cNvSpPr>
          <p:nvPr/>
        </p:nvSpPr>
        <p:spPr bwMode="auto">
          <a:xfrm>
            <a:off x="601701" y="1511300"/>
            <a:ext cx="1089979" cy="374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pt-BR" sz="2000" b="1" i="1" dirty="0"/>
              <a:t>Piloto 1</a:t>
            </a:r>
            <a:endParaRPr lang="en-US" sz="2000" b="1" i="1" dirty="0"/>
          </a:p>
        </p:txBody>
      </p:sp>
      <p:pic>
        <p:nvPicPr>
          <p:cNvPr id="11" name="Picture 9" descr="Planta Piloto 09"/>
          <p:cNvPicPr>
            <a:picLocks noChangeAspect="1" noChangeArrowheads="1"/>
          </p:cNvPicPr>
          <p:nvPr/>
        </p:nvPicPr>
        <p:blipFill>
          <a:blip r:embed="rId4" cstate="print"/>
          <a:srcRect l="34711" t="15289" r="6612" b="11571"/>
          <a:stretch>
            <a:fillRect/>
          </a:stretch>
        </p:blipFill>
        <p:spPr bwMode="auto">
          <a:xfrm>
            <a:off x="136302" y="1971675"/>
            <a:ext cx="2203450" cy="3633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5" cstate="print"/>
          <a:srcRect l="15194" r="24817"/>
          <a:stretch/>
        </p:blipFill>
        <p:spPr bwMode="auto">
          <a:xfrm>
            <a:off x="6057599" y="1971675"/>
            <a:ext cx="2906889" cy="3633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670501" y="5877272"/>
            <a:ext cx="8771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 kg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915452" y="5877272"/>
            <a:ext cx="11849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1000 kg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684965" y="5877272"/>
            <a:ext cx="10310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300 kg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7393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0" y="1181100"/>
            <a:ext cx="9017000" cy="4495800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4" name="Rectangle 3"/>
          <p:cNvSpPr/>
          <p:nvPr/>
        </p:nvSpPr>
        <p:spPr>
          <a:xfrm>
            <a:off x="171395" y="260648"/>
            <a:ext cx="768138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rgbClr val="FFFF00"/>
                </a:solidFill>
              </a:rPr>
              <a:t>Diagrama</a:t>
            </a:r>
            <a:r>
              <a:rPr lang="en-US" sz="2800" b="1" dirty="0">
                <a:solidFill>
                  <a:srgbClr val="FFFF00"/>
                </a:solidFill>
              </a:rPr>
              <a:t> de </a:t>
            </a:r>
            <a:r>
              <a:rPr lang="en-US" sz="2800" b="1" dirty="0" err="1">
                <a:solidFill>
                  <a:srgbClr val="FFFF00"/>
                </a:solidFill>
              </a:rPr>
              <a:t>flujo</a:t>
            </a:r>
            <a:r>
              <a:rPr lang="en-US" sz="2800" b="1" dirty="0">
                <a:solidFill>
                  <a:srgbClr val="FFFF00"/>
                </a:solidFill>
              </a:rPr>
              <a:t> del </a:t>
            </a:r>
            <a:r>
              <a:rPr lang="en-US" sz="2800" b="1" dirty="0" err="1" smtClean="0">
                <a:solidFill>
                  <a:srgbClr val="FFFF00"/>
                </a:solidFill>
              </a:rPr>
              <a:t>proceso</a:t>
            </a:r>
            <a:r>
              <a:rPr lang="en-US" sz="2800" b="1" dirty="0" smtClean="0">
                <a:solidFill>
                  <a:srgbClr val="FFFF00"/>
                </a:solidFill>
              </a:rPr>
              <a:t>: </a:t>
            </a:r>
            <a:r>
              <a:rPr lang="en-US" sz="2800" b="1" dirty="0" err="1">
                <a:solidFill>
                  <a:srgbClr val="FFFF00"/>
                </a:solidFill>
              </a:rPr>
              <a:t>E</a:t>
            </a:r>
            <a:r>
              <a:rPr lang="en-US" sz="2800" b="1" dirty="0" err="1" smtClean="0">
                <a:solidFill>
                  <a:srgbClr val="FFFF00"/>
                </a:solidFill>
              </a:rPr>
              <a:t>scala</a:t>
            </a:r>
            <a:r>
              <a:rPr lang="en-US" sz="2800" b="1" dirty="0" smtClean="0">
                <a:solidFill>
                  <a:srgbClr val="FFFF00"/>
                </a:solidFill>
              </a:rPr>
              <a:t> industrial</a:t>
            </a:r>
            <a:endParaRPr lang="en-US" sz="2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7858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30400"/>
            <a:ext cx="9144000" cy="2979149"/>
          </a:xfrm>
          <a:prstGeom prst="rect">
            <a:avLst/>
          </a:prstGeom>
        </p:spPr>
      </p:pic>
      <p:sp>
        <p:nvSpPr>
          <p:cNvPr id="4" name="3 CuadroTexto"/>
          <p:cNvSpPr txBox="1"/>
          <p:nvPr/>
        </p:nvSpPr>
        <p:spPr>
          <a:xfrm>
            <a:off x="631537" y="741271"/>
            <a:ext cx="33137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3600" dirty="0" smtClean="0"/>
              <a:t>Planta industrial </a:t>
            </a:r>
            <a:endParaRPr lang="es-CO" sz="3600" dirty="0"/>
          </a:p>
        </p:txBody>
      </p:sp>
    </p:spTree>
    <p:extLst>
      <p:ext uri="{BB962C8B-B14F-4D97-AF65-F5344CB8AC3E}">
        <p14:creationId xmlns:p14="http://schemas.microsoft.com/office/powerpoint/2010/main" val="338965469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356047" y="344850"/>
            <a:ext cx="803237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just" eaLnBrk="1" hangingPunct="1">
              <a:buClr>
                <a:srgbClr val="30663A"/>
              </a:buClr>
            </a:pPr>
            <a:r>
              <a:rPr lang="pt-BR" sz="4000" b="1" dirty="0" err="1" smtClean="0">
                <a:solidFill>
                  <a:srgbClr val="FFFF00"/>
                </a:solidFill>
              </a:rPr>
              <a:t>Caracterización</a:t>
            </a:r>
            <a:r>
              <a:rPr lang="pt-BR" sz="4000" b="1" dirty="0" smtClean="0">
                <a:solidFill>
                  <a:srgbClr val="FFFF00"/>
                </a:solidFill>
              </a:rPr>
              <a:t>: SEM/EDS </a:t>
            </a:r>
            <a:endParaRPr lang="pt-BR" sz="4000" b="1" dirty="0">
              <a:solidFill>
                <a:srgbClr val="FFFF00"/>
              </a:solidFill>
            </a:endParaRPr>
          </a:p>
        </p:txBody>
      </p:sp>
      <p:grpSp>
        <p:nvGrpSpPr>
          <p:cNvPr id="12" name="Group 43"/>
          <p:cNvGrpSpPr>
            <a:grpSpLocks/>
          </p:cNvGrpSpPr>
          <p:nvPr/>
        </p:nvGrpSpPr>
        <p:grpSpPr bwMode="auto">
          <a:xfrm>
            <a:off x="1154017" y="4211638"/>
            <a:ext cx="7997922" cy="2347912"/>
            <a:chOff x="599" y="2654"/>
            <a:chExt cx="4384" cy="1479"/>
          </a:xfrm>
        </p:grpSpPr>
        <p:pic>
          <p:nvPicPr>
            <p:cNvPr id="13" name="Picture 1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6" y="2654"/>
              <a:ext cx="2467" cy="1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Line 16"/>
            <p:cNvSpPr>
              <a:spLocks noChangeShapeType="1"/>
            </p:cNvSpPr>
            <p:nvPr/>
          </p:nvSpPr>
          <p:spPr bwMode="auto">
            <a:xfrm>
              <a:off x="1817" y="3346"/>
              <a:ext cx="397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 Box 19"/>
            <p:cNvSpPr txBox="1">
              <a:spLocks noChangeArrowheads="1"/>
            </p:cNvSpPr>
            <p:nvPr/>
          </p:nvSpPr>
          <p:spPr bwMode="auto">
            <a:xfrm>
              <a:off x="599" y="3881"/>
              <a:ext cx="530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Garamond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Garamond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Garamond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Garamond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Garamond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aramond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aramond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aramond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aramond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pt-BR" sz="2000" i="1" dirty="0"/>
                <a:t>Colágeno</a:t>
              </a:r>
              <a:endParaRPr lang="pt-BR" sz="2000" dirty="0"/>
            </a:p>
          </p:txBody>
        </p:sp>
      </p:grpSp>
      <p:grpSp>
        <p:nvGrpSpPr>
          <p:cNvPr id="21" name="Group 42"/>
          <p:cNvGrpSpPr>
            <a:grpSpLocks/>
          </p:cNvGrpSpPr>
          <p:nvPr/>
        </p:nvGrpSpPr>
        <p:grpSpPr bwMode="auto">
          <a:xfrm>
            <a:off x="346075" y="4214813"/>
            <a:ext cx="2600325" cy="1878012"/>
            <a:chOff x="168" y="2692"/>
            <a:chExt cx="1446" cy="1183"/>
          </a:xfrm>
        </p:grpSpPr>
        <p:pic>
          <p:nvPicPr>
            <p:cNvPr id="22" name="Picture 1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854" r="50299"/>
            <a:stretch>
              <a:fillRect/>
            </a:stretch>
          </p:blipFill>
          <p:spPr bwMode="auto">
            <a:xfrm>
              <a:off x="168" y="2727"/>
              <a:ext cx="1446" cy="11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Text Box 22"/>
            <p:cNvSpPr txBox="1">
              <a:spLocks noChangeArrowheads="1"/>
            </p:cNvSpPr>
            <p:nvPr/>
          </p:nvSpPr>
          <p:spPr bwMode="auto">
            <a:xfrm>
              <a:off x="190" y="2757"/>
              <a:ext cx="227" cy="1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Garamond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Garamond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Garamond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Garamond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Garamond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aramond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aramond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aramond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aramond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pt-BR" sz="1800"/>
            </a:p>
          </p:txBody>
        </p:sp>
        <p:sp>
          <p:nvSpPr>
            <p:cNvPr id="24" name="Text Box 23"/>
            <p:cNvSpPr txBox="1">
              <a:spLocks noChangeArrowheads="1"/>
            </p:cNvSpPr>
            <p:nvPr/>
          </p:nvSpPr>
          <p:spPr bwMode="auto">
            <a:xfrm>
              <a:off x="174" y="2692"/>
              <a:ext cx="211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Garamond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Garamond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Garamond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Garamond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Garamond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aramond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aramond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aramond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aramond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pt-BR" sz="1800"/>
                <a:t>(b)</a:t>
              </a:r>
            </a:p>
          </p:txBody>
        </p:sp>
      </p:grpSp>
      <p:grpSp>
        <p:nvGrpSpPr>
          <p:cNvPr id="25" name="Group 41"/>
          <p:cNvGrpSpPr>
            <a:grpSpLocks/>
          </p:cNvGrpSpPr>
          <p:nvPr/>
        </p:nvGrpSpPr>
        <p:grpSpPr bwMode="auto">
          <a:xfrm>
            <a:off x="387350" y="1741488"/>
            <a:ext cx="8688388" cy="2289175"/>
            <a:chOff x="179" y="1263"/>
            <a:chExt cx="4780" cy="1442"/>
          </a:xfrm>
        </p:grpSpPr>
        <p:grpSp>
          <p:nvGrpSpPr>
            <p:cNvPr id="26" name="Group 29"/>
            <p:cNvGrpSpPr>
              <a:grpSpLocks/>
            </p:cNvGrpSpPr>
            <p:nvPr/>
          </p:nvGrpSpPr>
          <p:grpSpPr bwMode="auto">
            <a:xfrm>
              <a:off x="179" y="1336"/>
              <a:ext cx="2078" cy="1290"/>
              <a:chOff x="179" y="1336"/>
              <a:chExt cx="2078" cy="1290"/>
            </a:xfrm>
          </p:grpSpPr>
          <p:sp>
            <p:nvSpPr>
              <p:cNvPr id="31" name="Line 30"/>
              <p:cNvSpPr>
                <a:spLocks noChangeShapeType="1"/>
              </p:cNvSpPr>
              <p:nvPr/>
            </p:nvSpPr>
            <p:spPr bwMode="auto">
              <a:xfrm>
                <a:off x="1860" y="1914"/>
                <a:ext cx="397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32" name="Group 31"/>
              <p:cNvGrpSpPr>
                <a:grpSpLocks/>
              </p:cNvGrpSpPr>
              <p:nvPr/>
            </p:nvGrpSpPr>
            <p:grpSpPr bwMode="auto">
              <a:xfrm>
                <a:off x="179" y="1336"/>
                <a:ext cx="1430" cy="1290"/>
                <a:chOff x="143" y="1322"/>
                <a:chExt cx="1430" cy="1290"/>
              </a:xfrm>
            </p:grpSpPr>
            <p:sp>
              <p:nvSpPr>
                <p:cNvPr id="33" name="Text Box 32"/>
                <p:cNvSpPr txBox="1">
                  <a:spLocks noChangeArrowheads="1"/>
                </p:cNvSpPr>
                <p:nvPr/>
              </p:nvSpPr>
              <p:spPr bwMode="auto">
                <a:xfrm>
                  <a:off x="243" y="2458"/>
                  <a:ext cx="1124" cy="1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Garamond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Garamond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Garamond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Garamond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Garamond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Garamond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Garamond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Garamond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Garamond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pt-BR" sz="1000" i="1"/>
                    <a:t>Wet Blue</a:t>
                  </a:r>
                  <a:r>
                    <a:rPr lang="pt-BR" sz="1000"/>
                    <a:t> (30000 mg kg</a:t>
                  </a:r>
                  <a:r>
                    <a:rPr lang="pt-BR" sz="1000" baseline="30000"/>
                    <a:t>-1</a:t>
                  </a:r>
                  <a:r>
                    <a:rPr lang="pt-BR" sz="1000"/>
                    <a:t> de Cr)</a:t>
                  </a:r>
                </a:p>
              </p:txBody>
            </p:sp>
            <p:grpSp>
              <p:nvGrpSpPr>
                <p:cNvPr id="34" name="Group 33"/>
                <p:cNvGrpSpPr>
                  <a:grpSpLocks/>
                </p:cNvGrpSpPr>
                <p:nvPr/>
              </p:nvGrpSpPr>
              <p:grpSpPr bwMode="auto">
                <a:xfrm>
                  <a:off x="143" y="1322"/>
                  <a:ext cx="1430" cy="1142"/>
                  <a:chOff x="164" y="1357"/>
                  <a:chExt cx="1430" cy="1142"/>
                </a:xfrm>
              </p:grpSpPr>
              <p:pic>
                <p:nvPicPr>
                  <p:cNvPr id="35" name="Picture 34"/>
                  <p:cNvPicPr>
                    <a:picLocks noChangeAspect="1" noChangeArrowheads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64" y="1363"/>
                    <a:ext cx="1430" cy="113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36" name="Text Box 3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10" y="1408"/>
                    <a:ext cx="227" cy="173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Garamond" charset="0"/>
                        <a:ea typeface="ＭＳ Ｐゴシック" charset="0"/>
                        <a:cs typeface="ＭＳ Ｐゴシック" charset="0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Garamond" charset="0"/>
                        <a:ea typeface="ＭＳ Ｐゴシック" charset="0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Garamond" charset="0"/>
                        <a:ea typeface="ＭＳ Ｐゴシック" charset="0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Garamond" charset="0"/>
                        <a:ea typeface="ＭＳ Ｐゴシック" charset="0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Garamond" charset="0"/>
                        <a:ea typeface="ＭＳ Ｐゴシック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Garamond" charset="0"/>
                        <a:ea typeface="ＭＳ Ｐゴシック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Garamond" charset="0"/>
                        <a:ea typeface="ＭＳ Ｐゴシック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Garamond" charset="0"/>
                        <a:ea typeface="ＭＳ Ｐゴシック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Garamond" charset="0"/>
                        <a:ea typeface="ＭＳ Ｐゴシック" charset="0"/>
                      </a:defRPr>
                    </a:lvl9pPr>
                  </a:lstStyle>
                  <a:p>
                    <a:pPr eaLnBrk="1" hangingPunct="1">
                      <a:spcBef>
                        <a:spcPct val="50000"/>
                      </a:spcBef>
                    </a:pPr>
                    <a:endParaRPr lang="pt-BR" sz="1800"/>
                  </a:p>
                </p:txBody>
              </p:sp>
              <p:sp>
                <p:nvSpPr>
                  <p:cNvPr id="37" name="Text Box 3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87" y="1357"/>
                    <a:ext cx="203" cy="17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Garamond" charset="0"/>
                        <a:ea typeface="ＭＳ Ｐゴシック" charset="0"/>
                        <a:cs typeface="ＭＳ Ｐゴシック" charset="0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Garamond" charset="0"/>
                        <a:ea typeface="ＭＳ Ｐゴシック" charset="0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Garamond" charset="0"/>
                        <a:ea typeface="ＭＳ Ｐゴシック" charset="0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Garamond" charset="0"/>
                        <a:ea typeface="ＭＳ Ｐゴシック" charset="0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Garamond" charset="0"/>
                        <a:ea typeface="ＭＳ Ｐゴシック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Garamond" charset="0"/>
                        <a:ea typeface="ＭＳ Ｐゴシック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Garamond" charset="0"/>
                        <a:ea typeface="ＭＳ Ｐゴシック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Garamond" charset="0"/>
                        <a:ea typeface="ＭＳ Ｐゴシック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Garamond" charset="0"/>
                        <a:ea typeface="ＭＳ Ｐゴシック" charset="0"/>
                      </a:defRPr>
                    </a:lvl9pPr>
                  </a:lstStyle>
                  <a:p>
                    <a:pPr eaLnBrk="1" hangingPunct="1"/>
                    <a:r>
                      <a:rPr lang="pt-BR" sz="1800"/>
                      <a:t>(a)</a:t>
                    </a:r>
                  </a:p>
                </p:txBody>
              </p:sp>
            </p:grpSp>
          </p:grpSp>
        </p:grpSp>
        <p:grpSp>
          <p:nvGrpSpPr>
            <p:cNvPr id="27" name="Group 37"/>
            <p:cNvGrpSpPr>
              <a:grpSpLocks/>
            </p:cNvGrpSpPr>
            <p:nvPr/>
          </p:nvGrpSpPr>
          <p:grpSpPr bwMode="auto">
            <a:xfrm>
              <a:off x="2514" y="1263"/>
              <a:ext cx="2445" cy="1442"/>
              <a:chOff x="2548" y="1073"/>
              <a:chExt cx="2445" cy="1442"/>
            </a:xfrm>
          </p:grpSpPr>
          <p:pic>
            <p:nvPicPr>
              <p:cNvPr id="28" name="Picture 38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48" y="1073"/>
                <a:ext cx="2445" cy="14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9" name="Oval 39"/>
              <p:cNvSpPr>
                <a:spLocks noChangeArrowheads="1"/>
              </p:cNvSpPr>
              <p:nvPr/>
            </p:nvSpPr>
            <p:spPr bwMode="auto">
              <a:xfrm>
                <a:off x="3751" y="1370"/>
                <a:ext cx="404" cy="272"/>
              </a:xfrm>
              <a:prstGeom prst="ellips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30" name="Text Box 40"/>
              <p:cNvSpPr txBox="1">
                <a:spLocks noChangeArrowheads="1"/>
              </p:cNvSpPr>
              <p:nvPr/>
            </p:nvSpPr>
            <p:spPr bwMode="auto">
              <a:xfrm>
                <a:off x="3840" y="1428"/>
                <a:ext cx="264" cy="17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Garamond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Garamond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Garamond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Garamond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Garamond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Garamond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Garamond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Garamond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Garamond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pt-BR" sz="1800"/>
                  <a:t>Cr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28975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8" name="Object 2"/>
          <p:cNvGraphicFramePr>
            <a:graphicFrameLocks noChangeAspect="1"/>
          </p:cNvGraphicFramePr>
          <p:nvPr/>
        </p:nvGraphicFramePr>
        <p:xfrm>
          <a:off x="1588" y="1666875"/>
          <a:ext cx="6267450" cy="4473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5" name="Graph" r:id="rId4" imgW="3915000" imgH="3081600" progId="Origin50.Graph">
                  <p:embed/>
                </p:oleObj>
              </mc:Choice>
              <mc:Fallback>
                <p:oleObj name="Graph" r:id="rId4" imgW="3915000" imgH="308160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4874" t="11449" r="8092" b="5959"/>
                      <a:stretch>
                        <a:fillRect/>
                      </a:stretch>
                    </p:blipFill>
                    <p:spPr bwMode="auto">
                      <a:xfrm>
                        <a:off x="1588" y="1666875"/>
                        <a:ext cx="6267450" cy="4473575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9" name="Picture 406" descr="DSC0128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3063" y="1789113"/>
            <a:ext cx="2357437" cy="176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407" descr="DSC0128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8775" y="4011613"/>
            <a:ext cx="2357438" cy="174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Line 408"/>
          <p:cNvSpPr>
            <a:spLocks noChangeShapeType="1"/>
          </p:cNvSpPr>
          <p:nvPr/>
        </p:nvSpPr>
        <p:spPr bwMode="auto">
          <a:xfrm>
            <a:off x="5829300" y="2287588"/>
            <a:ext cx="792163" cy="287337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2" name="Line 409"/>
          <p:cNvSpPr>
            <a:spLocks noChangeShapeType="1"/>
          </p:cNvSpPr>
          <p:nvPr/>
        </p:nvSpPr>
        <p:spPr bwMode="auto">
          <a:xfrm>
            <a:off x="5865813" y="4203700"/>
            <a:ext cx="792162" cy="287338"/>
          </a:xfrm>
          <a:prstGeom prst="line">
            <a:avLst/>
          </a:prstGeom>
          <a:noFill/>
          <a:ln w="25400">
            <a:solidFill>
              <a:srgbClr val="C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5" name="Text Box 10"/>
          <p:cNvSpPr txBox="1">
            <a:spLocks noChangeArrowheads="1"/>
          </p:cNvSpPr>
          <p:nvPr/>
        </p:nvSpPr>
        <p:spPr bwMode="auto">
          <a:xfrm>
            <a:off x="-3993" y="344850"/>
            <a:ext cx="803237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just" eaLnBrk="1" hangingPunct="1">
              <a:buClr>
                <a:srgbClr val="30663A"/>
              </a:buClr>
            </a:pPr>
            <a:r>
              <a:rPr lang="pt-BR" sz="4000" b="1" u="sng" dirty="0" err="1" smtClean="0">
                <a:solidFill>
                  <a:srgbClr val="FFFF00"/>
                </a:solidFill>
              </a:rPr>
              <a:t>Caracterización</a:t>
            </a:r>
            <a:r>
              <a:rPr lang="pt-BR" sz="4000" b="1" u="sng" dirty="0" smtClean="0">
                <a:solidFill>
                  <a:srgbClr val="FFFF00"/>
                </a:solidFill>
              </a:rPr>
              <a:t>: Espec. </a:t>
            </a:r>
            <a:r>
              <a:rPr lang="pt-BR" sz="4000" b="1" u="sng" dirty="0" err="1" smtClean="0">
                <a:solidFill>
                  <a:srgbClr val="FFFF00"/>
                </a:solidFill>
              </a:rPr>
              <a:t>infrarrojo</a:t>
            </a:r>
            <a:r>
              <a:rPr lang="pt-BR" sz="4000" b="1" u="sng" dirty="0" smtClean="0">
                <a:solidFill>
                  <a:srgbClr val="FFFF00"/>
                </a:solidFill>
              </a:rPr>
              <a:t> </a:t>
            </a:r>
            <a:endParaRPr lang="pt-BR" sz="4000" b="1" u="sng" dirty="0">
              <a:solidFill>
                <a:srgbClr val="FFFF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635896" y="6330806"/>
            <a:ext cx="554461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600" b="1" dirty="0">
                <a:latin typeface="AHJKHK+TimesNewRoman" charset="0"/>
                <a:cs typeface="Times New Roman" pitchFamily="18" charset="0"/>
              </a:rPr>
              <a:t>(</a:t>
            </a:r>
            <a:r>
              <a:rPr lang="pt-BR" sz="1600" b="1" dirty="0" err="1">
                <a:latin typeface="AHJKHK+TimesNewRoman" charset="0"/>
                <a:cs typeface="Times New Roman" pitchFamily="18" charset="0"/>
              </a:rPr>
              <a:t>Bailey</a:t>
            </a:r>
            <a:r>
              <a:rPr lang="pt-BR" sz="1600" b="1" dirty="0">
                <a:latin typeface="AHJKHK+TimesNewRoman" charset="0"/>
                <a:cs typeface="Times New Roman" pitchFamily="18" charset="0"/>
              </a:rPr>
              <a:t> et al., 1998; </a:t>
            </a:r>
            <a:r>
              <a:rPr lang="pt-BR" sz="1600" b="1" dirty="0" err="1">
                <a:latin typeface="AHJKHK+TimesNewRoman" charset="0"/>
                <a:cs typeface="Times New Roman" pitchFamily="18" charset="0"/>
              </a:rPr>
              <a:t>Renugopalakrishnan</a:t>
            </a:r>
            <a:r>
              <a:rPr lang="pt-BR" sz="1600" b="1" dirty="0">
                <a:latin typeface="AHJKHK+TimesNewRoman" charset="0"/>
                <a:cs typeface="Times New Roman" pitchFamily="18" charset="0"/>
              </a:rPr>
              <a:t> et al., 1989).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2262214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564904"/>
            <a:ext cx="6552728" cy="2818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8" name="Group 138"/>
          <p:cNvGraphicFramePr>
            <a:graphicFrameLocks noGrp="1"/>
          </p:cNvGraphicFramePr>
          <p:nvPr/>
        </p:nvGraphicFramePr>
        <p:xfrm>
          <a:off x="152400" y="1079500"/>
          <a:ext cx="8777288" cy="1941513"/>
        </p:xfrm>
        <a:graphic>
          <a:graphicData uri="http://schemas.openxmlformats.org/drawingml/2006/table">
            <a:tbl>
              <a:tblPr/>
              <a:tblGrid>
                <a:gridCol w="1347788"/>
                <a:gridCol w="768350"/>
                <a:gridCol w="741362"/>
                <a:gridCol w="738188"/>
                <a:gridCol w="739775"/>
                <a:gridCol w="741362"/>
                <a:gridCol w="739775"/>
                <a:gridCol w="739775"/>
                <a:gridCol w="739775"/>
                <a:gridCol w="741363"/>
                <a:gridCol w="739775"/>
              </a:tblGrid>
              <a:tr h="4365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9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400" b="1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9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9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</a:t>
                      </a:r>
                    </a:p>
                  </a:txBody>
                  <a:tcPr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9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K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9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Ca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9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Mg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9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S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9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Fe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9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Mn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9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Zn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9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Cr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80"/>
                    </a:solidFill>
                  </a:tcPr>
                </a:tc>
              </a:tr>
              <a:tr h="4381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9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2000" b="1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9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%</a:t>
                      </a:r>
                    </a:p>
                  </a:txBody>
                  <a:tcPr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8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9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mg kg</a:t>
                      </a:r>
                      <a:r>
                        <a:rPr kumimoji="0" lang="pt-BR" sz="20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-1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4730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9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Colágeno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9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14,0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9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2,58</a:t>
                      </a:r>
                    </a:p>
                  </a:txBody>
                  <a:tcPr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9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0,14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9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0,48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9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0,08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9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9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70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9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9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10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9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84,7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</a:tr>
              <a:tr h="593725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9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9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9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9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9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9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9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9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49" name="Group 142"/>
          <p:cNvGrpSpPr>
            <a:grpSpLocks/>
          </p:cNvGrpSpPr>
          <p:nvPr/>
        </p:nvGrpSpPr>
        <p:grpSpPr bwMode="auto">
          <a:xfrm>
            <a:off x="3435796" y="4242643"/>
            <a:ext cx="5600700" cy="2498725"/>
            <a:chOff x="382" y="1740"/>
            <a:chExt cx="3528" cy="1574"/>
          </a:xfrm>
        </p:grpSpPr>
        <p:pic>
          <p:nvPicPr>
            <p:cNvPr id="51" name="Picture 118" descr="MVC-004F[1]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2" y="1740"/>
              <a:ext cx="1181" cy="15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" name="Picture 119" descr="MVC-005F[1]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4" y="1791"/>
              <a:ext cx="1966" cy="1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4" name="CaixaDeTexto 8"/>
          <p:cNvSpPr txBox="1">
            <a:spLocks noChangeArrowheads="1"/>
          </p:cNvSpPr>
          <p:nvPr/>
        </p:nvSpPr>
        <p:spPr bwMode="auto">
          <a:xfrm>
            <a:off x="-108520" y="357188"/>
            <a:ext cx="67579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pt-BR" sz="2800" b="1" u="sng" dirty="0"/>
              <a:t>Fertilizante</a:t>
            </a:r>
            <a:r>
              <a:rPr lang="pt-BR" sz="2800" b="1" dirty="0"/>
              <a:t>: N </a:t>
            </a:r>
            <a:r>
              <a:rPr lang="pt-BR" sz="2800" b="1" dirty="0" err="1" smtClean="0"/>
              <a:t>orgánico</a:t>
            </a:r>
            <a:r>
              <a:rPr lang="pt-BR" sz="2800" b="1" dirty="0" smtClean="0"/>
              <a:t> </a:t>
            </a:r>
            <a:r>
              <a:rPr lang="pt-BR" sz="2800" b="1" dirty="0" err="1" smtClean="0"/>
              <a:t>y</a:t>
            </a:r>
            <a:r>
              <a:rPr lang="pt-BR" sz="2800" b="1" dirty="0" smtClean="0"/>
              <a:t> </a:t>
            </a:r>
            <a:r>
              <a:rPr lang="pt-BR" sz="2800" b="1" dirty="0" err="1" smtClean="0"/>
              <a:t>otros</a:t>
            </a:r>
            <a:r>
              <a:rPr lang="pt-BR" sz="2800" b="1" dirty="0" smtClean="0"/>
              <a:t> </a:t>
            </a:r>
            <a:r>
              <a:rPr lang="pt-BR" sz="2800" b="1" dirty="0"/>
              <a:t>nutrientes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619672" y="1124744"/>
            <a:ext cx="504056" cy="120032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5939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714375" y="357188"/>
            <a:ext cx="4286250" cy="6215062"/>
            <a:chOff x="3452" y="3812"/>
            <a:chExt cx="4905" cy="7921"/>
          </a:xfrm>
        </p:grpSpPr>
        <p:pic>
          <p:nvPicPr>
            <p:cNvPr id="3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15" r="3230"/>
            <a:stretch>
              <a:fillRect/>
            </a:stretch>
          </p:blipFill>
          <p:spPr bwMode="auto">
            <a:xfrm>
              <a:off x="3452" y="3812"/>
              <a:ext cx="4905" cy="79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Text Box 4"/>
            <p:cNvSpPr txBox="1">
              <a:spLocks noChangeArrowheads="1"/>
            </p:cNvSpPr>
            <p:nvPr/>
          </p:nvSpPr>
          <p:spPr bwMode="auto">
            <a:xfrm>
              <a:off x="4352" y="3992"/>
              <a:ext cx="720" cy="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Garamond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Garamond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Garamond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Garamond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Garamond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aramond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aramond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aramond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aramond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spcAft>
                  <a:spcPts val="1000"/>
                </a:spcAft>
              </a:pPr>
              <a:r>
                <a:rPr lang="pt-BR" sz="1100" b="1">
                  <a:latin typeface="Calibri" charset="0"/>
                </a:rPr>
                <a:t>(a)</a:t>
              </a:r>
              <a:endParaRPr lang="pt-BR" sz="1800"/>
            </a:p>
          </p:txBody>
        </p:sp>
        <p:sp>
          <p:nvSpPr>
            <p:cNvPr id="5" name="Text Box 5"/>
            <p:cNvSpPr txBox="1">
              <a:spLocks noChangeArrowheads="1"/>
            </p:cNvSpPr>
            <p:nvPr/>
          </p:nvSpPr>
          <p:spPr bwMode="auto">
            <a:xfrm>
              <a:off x="4352" y="7952"/>
              <a:ext cx="720" cy="72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Garamond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Garamond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Garamond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Garamond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Garamond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aramond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aramond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aramond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aramond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spcAft>
                  <a:spcPts val="1000"/>
                </a:spcAft>
              </a:pPr>
              <a:r>
                <a:rPr lang="pt-BR" sz="1100" b="1">
                  <a:latin typeface="Calibri" charset="0"/>
                </a:rPr>
                <a:t>(b)</a:t>
              </a:r>
              <a:endParaRPr lang="pt-BR" sz="1800"/>
            </a:p>
          </p:txBody>
        </p:sp>
      </p:grpSp>
      <p:sp>
        <p:nvSpPr>
          <p:cNvPr id="6" name="CaixaDeTexto 5"/>
          <p:cNvSpPr txBox="1">
            <a:spLocks noChangeArrowheads="1"/>
          </p:cNvSpPr>
          <p:nvPr/>
        </p:nvSpPr>
        <p:spPr bwMode="auto">
          <a:xfrm>
            <a:off x="5076056" y="2286000"/>
            <a:ext cx="4067944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sz="2800" b="1" dirty="0" err="1" smtClean="0"/>
              <a:t>Estudio</a:t>
            </a:r>
            <a:r>
              <a:rPr lang="pt-BR" sz="2800" b="1" dirty="0" smtClean="0"/>
              <a:t> de </a:t>
            </a:r>
            <a:r>
              <a:rPr lang="pt-BR" sz="2800" b="1" dirty="0" err="1" smtClean="0"/>
              <a:t>la</a:t>
            </a:r>
            <a:r>
              <a:rPr lang="pt-BR" sz="2800" b="1" dirty="0" smtClean="0"/>
              <a:t> </a:t>
            </a:r>
            <a:r>
              <a:rPr lang="pt-BR" sz="2800" b="1" dirty="0" err="1" smtClean="0"/>
              <a:t>capacidad</a:t>
            </a:r>
            <a:r>
              <a:rPr lang="pt-BR" sz="2800" b="1" dirty="0" smtClean="0"/>
              <a:t> de </a:t>
            </a:r>
            <a:r>
              <a:rPr lang="pt-BR" sz="2800" b="1" dirty="0" err="1" smtClean="0"/>
              <a:t>mineralización</a:t>
            </a:r>
            <a:r>
              <a:rPr lang="pt-BR" sz="2800" b="1" dirty="0" smtClean="0"/>
              <a:t>:</a:t>
            </a:r>
          </a:p>
          <a:p>
            <a:pPr algn="ctr" eaLnBrk="1" hangingPunct="1"/>
            <a:endParaRPr lang="pt-BR" sz="2800" b="1" dirty="0"/>
          </a:p>
          <a:p>
            <a:pPr algn="ctr" eaLnBrk="1" hangingPunct="1"/>
            <a:r>
              <a:rPr lang="pt-BR" sz="2800" b="1" dirty="0"/>
              <a:t>Fertilizante de </a:t>
            </a:r>
            <a:r>
              <a:rPr lang="pt-BR" sz="2800" b="1" dirty="0" err="1" smtClean="0"/>
              <a:t>liberación</a:t>
            </a:r>
            <a:r>
              <a:rPr lang="pt-BR" sz="2800" b="1" dirty="0" smtClean="0"/>
              <a:t> controlada</a:t>
            </a:r>
            <a:endParaRPr lang="pt-BR" sz="2800" b="1" dirty="0"/>
          </a:p>
        </p:txBody>
      </p:sp>
    </p:spTree>
    <p:extLst>
      <p:ext uri="{BB962C8B-B14F-4D97-AF65-F5344CB8AC3E}">
        <p14:creationId xmlns:p14="http://schemas.microsoft.com/office/powerpoint/2010/main" val="3525103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3"/>
          <p:cNvSpPr txBox="1">
            <a:spLocks noChangeArrowheads="1"/>
          </p:cNvSpPr>
          <p:nvPr/>
        </p:nvSpPr>
        <p:spPr bwMode="auto">
          <a:xfrm>
            <a:off x="35496" y="332656"/>
            <a:ext cx="866048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9pPr>
          </a:lstStyle>
          <a:p>
            <a:pPr algn="l" eaLnBrk="1" hangingPunct="1"/>
            <a:r>
              <a:rPr lang="pt-BR" sz="4400" b="1" u="sng" dirty="0" err="1" smtClean="0">
                <a:solidFill>
                  <a:srgbClr val="FFFF00"/>
                </a:solidFill>
              </a:rPr>
              <a:t>Adsorción</a:t>
            </a:r>
            <a:r>
              <a:rPr lang="pt-BR" sz="4400" b="1" u="sng" dirty="0" smtClean="0">
                <a:solidFill>
                  <a:srgbClr val="FFFF00"/>
                </a:solidFill>
              </a:rPr>
              <a:t> de </a:t>
            </a:r>
            <a:r>
              <a:rPr lang="pt-BR" sz="4400" b="1" u="sng" dirty="0" err="1" smtClean="0">
                <a:solidFill>
                  <a:srgbClr val="FFFF00"/>
                </a:solidFill>
              </a:rPr>
              <a:t>K</a:t>
            </a:r>
            <a:r>
              <a:rPr lang="pt-BR" sz="4400" b="1" u="sng" dirty="0" smtClean="0">
                <a:solidFill>
                  <a:srgbClr val="FFFF00"/>
                </a:solidFill>
              </a:rPr>
              <a:t> </a:t>
            </a:r>
            <a:r>
              <a:rPr lang="pt-BR" sz="4400" b="1" u="sng" dirty="0" err="1" smtClean="0">
                <a:solidFill>
                  <a:srgbClr val="FFFF00"/>
                </a:solidFill>
              </a:rPr>
              <a:t>y</a:t>
            </a:r>
            <a:r>
              <a:rPr lang="pt-BR" sz="4400" b="1" u="sng" dirty="0" smtClean="0">
                <a:solidFill>
                  <a:srgbClr val="FFFF00"/>
                </a:solidFill>
              </a:rPr>
              <a:t> </a:t>
            </a:r>
            <a:r>
              <a:rPr lang="pt-BR" sz="4400" b="1" u="sng" dirty="0" err="1" smtClean="0">
                <a:solidFill>
                  <a:srgbClr val="FFFF00"/>
                </a:solidFill>
              </a:rPr>
              <a:t>P</a:t>
            </a:r>
            <a:r>
              <a:rPr lang="pt-BR" sz="4400" b="1" u="sng" dirty="0" smtClean="0">
                <a:solidFill>
                  <a:srgbClr val="FFFF00"/>
                </a:solidFill>
              </a:rPr>
              <a:t>: </a:t>
            </a:r>
            <a:r>
              <a:rPr lang="pt-BR" sz="4400" b="1" u="sng" dirty="0" err="1" smtClean="0">
                <a:solidFill>
                  <a:srgbClr val="FFFF00"/>
                </a:solidFill>
              </a:rPr>
              <a:t>N</a:t>
            </a:r>
            <a:r>
              <a:rPr lang="pt-BR" sz="4400" b="1" u="sng" baseline="-25000" dirty="0" err="1" smtClean="0">
                <a:solidFill>
                  <a:srgbClr val="FFFF00"/>
                </a:solidFill>
              </a:rPr>
              <a:t>colageno</a:t>
            </a:r>
            <a:r>
              <a:rPr lang="pt-BR" sz="4400" b="1" u="sng" dirty="0" err="1" smtClean="0">
                <a:solidFill>
                  <a:srgbClr val="FFFF00"/>
                </a:solidFill>
              </a:rPr>
              <a:t>PK</a:t>
            </a:r>
            <a:endParaRPr lang="pt-BR" sz="4400" b="1" u="sng" dirty="0">
              <a:solidFill>
                <a:srgbClr val="FFFF00"/>
              </a:solidFill>
            </a:endParaRPr>
          </a:p>
        </p:txBody>
      </p:sp>
      <p:pic>
        <p:nvPicPr>
          <p:cNvPr id="133" name="Picture 132"/>
          <p:cNvPicPr>
            <a:picLocks noChangeAspect="1"/>
          </p:cNvPicPr>
          <p:nvPr/>
        </p:nvPicPr>
        <p:blipFill rotWithShape="1">
          <a:blip r:embed="rId3"/>
          <a:srcRect t="16509"/>
          <a:stretch/>
        </p:blipFill>
        <p:spPr>
          <a:xfrm>
            <a:off x="0" y="1390129"/>
            <a:ext cx="9144000" cy="2882974"/>
          </a:xfrm>
          <a:prstGeom prst="rect">
            <a:avLst/>
          </a:prstGeom>
        </p:spPr>
      </p:pic>
      <p:pic>
        <p:nvPicPr>
          <p:cNvPr id="135" name="Picture 134"/>
          <p:cNvPicPr>
            <a:picLocks noChangeAspect="1"/>
          </p:cNvPicPr>
          <p:nvPr/>
        </p:nvPicPr>
        <p:blipFill rotWithShape="1">
          <a:blip r:embed="rId4"/>
          <a:srcRect l="32749" r="14627" b="23842"/>
          <a:stretch/>
        </p:blipFill>
        <p:spPr>
          <a:xfrm>
            <a:off x="2051720" y="4365104"/>
            <a:ext cx="4968552" cy="2250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515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5851" name="Picture 43" descr="daimlerchrysle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00200" y="1447800"/>
            <a:ext cx="6019800" cy="515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1" name="Rectangle 44"/>
          <p:cNvSpPr>
            <a:spLocks noChangeArrowheads="1"/>
          </p:cNvSpPr>
          <p:nvPr/>
        </p:nvSpPr>
        <p:spPr bwMode="auto">
          <a:xfrm>
            <a:off x="241300" y="146544"/>
            <a:ext cx="8723188" cy="155426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76193" tIns="38096" rIns="76193" bIns="38096" anchor="b">
            <a:spAutoFit/>
          </a:bodyPr>
          <a:lstStyle/>
          <a:p>
            <a:pPr algn="ctr"/>
            <a:r>
              <a:rPr lang="es-AR" sz="3200" b="1" u="sng" dirty="0" smtClean="0">
                <a:solidFill>
                  <a:srgbClr val="FFFF00"/>
                </a:solidFill>
                <a:latin typeface="Times"/>
                <a:cs typeface="Times"/>
              </a:rPr>
              <a:t>Tendencia mundial</a:t>
            </a:r>
          </a:p>
          <a:p>
            <a:pPr algn="ctr"/>
            <a:r>
              <a:rPr lang="es-AR" sz="3200" b="1" dirty="0" smtClean="0">
                <a:solidFill>
                  <a:srgbClr val="FFFF00"/>
                </a:solidFill>
                <a:latin typeface="Times"/>
                <a:cs typeface="Times"/>
              </a:rPr>
              <a:t>Preocupación por el medio ambiente    </a:t>
            </a:r>
            <a:r>
              <a:rPr lang="es-AR" sz="3200" b="1" dirty="0">
                <a:solidFill>
                  <a:srgbClr val="FFFF00"/>
                </a:solidFill>
                <a:latin typeface="Times"/>
                <a:cs typeface="Times"/>
              </a:rPr>
              <a:t>				   </a:t>
            </a:r>
            <a:r>
              <a:rPr lang="es-AR" sz="3200" b="1" dirty="0" smtClean="0">
                <a:solidFill>
                  <a:srgbClr val="FFFF00"/>
                </a:solidFill>
                <a:latin typeface="Times"/>
                <a:cs typeface="Times"/>
              </a:rPr>
              <a:t> </a:t>
            </a:r>
            <a:endParaRPr lang="es-AR" sz="3200" b="1" dirty="0">
              <a:solidFill>
                <a:srgbClr val="FFFF00"/>
              </a:solidFill>
              <a:latin typeface="Times"/>
              <a:cs typeface="Time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58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58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3"/>
          <p:cNvSpPr txBox="1">
            <a:spLocks noChangeArrowheads="1"/>
          </p:cNvSpPr>
          <p:nvPr/>
        </p:nvSpPr>
        <p:spPr bwMode="auto">
          <a:xfrm>
            <a:off x="159990" y="138782"/>
            <a:ext cx="657225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9pPr>
          </a:lstStyle>
          <a:p>
            <a:pPr algn="l" eaLnBrk="1" hangingPunct="1"/>
            <a:r>
              <a:rPr lang="pt-BR" sz="4400" b="1" u="sng" dirty="0" err="1" smtClean="0">
                <a:solidFill>
                  <a:srgbClr val="FFFF00"/>
                </a:solidFill>
              </a:rPr>
              <a:t>Adsorción</a:t>
            </a:r>
            <a:r>
              <a:rPr lang="pt-BR" sz="4400" b="1" u="sng" dirty="0" smtClean="0">
                <a:solidFill>
                  <a:srgbClr val="FFFF00"/>
                </a:solidFill>
              </a:rPr>
              <a:t> de </a:t>
            </a:r>
            <a:r>
              <a:rPr lang="pt-BR" sz="4400" b="1" u="sng" dirty="0" err="1" smtClean="0">
                <a:solidFill>
                  <a:srgbClr val="FFFF00"/>
                </a:solidFill>
              </a:rPr>
              <a:t>potasio</a:t>
            </a:r>
            <a:endParaRPr lang="pt-BR" sz="4400" b="1" u="sng" dirty="0">
              <a:solidFill>
                <a:srgbClr val="FFFF00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12776"/>
            <a:ext cx="9144000" cy="3393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991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3"/>
          <p:cNvSpPr txBox="1">
            <a:spLocks noChangeArrowheads="1"/>
          </p:cNvSpPr>
          <p:nvPr/>
        </p:nvSpPr>
        <p:spPr bwMode="auto">
          <a:xfrm>
            <a:off x="159990" y="138782"/>
            <a:ext cx="657225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9pPr>
          </a:lstStyle>
          <a:p>
            <a:pPr algn="l" eaLnBrk="1" hangingPunct="1"/>
            <a:r>
              <a:rPr lang="pt-BR" sz="4400" b="1" u="sng" dirty="0" err="1" smtClean="0">
                <a:solidFill>
                  <a:srgbClr val="FFFF00"/>
                </a:solidFill>
              </a:rPr>
              <a:t>Adsorción</a:t>
            </a:r>
            <a:r>
              <a:rPr lang="pt-BR" sz="4400" b="1" u="sng" dirty="0" smtClean="0">
                <a:solidFill>
                  <a:srgbClr val="FFFF00"/>
                </a:solidFill>
              </a:rPr>
              <a:t> de fósforo</a:t>
            </a:r>
            <a:endParaRPr lang="pt-BR" sz="4400" b="1" u="sng" dirty="0">
              <a:solidFill>
                <a:srgbClr val="FFFF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14500"/>
            <a:ext cx="9144000" cy="3422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513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1052736"/>
            <a:ext cx="7128792" cy="5150078"/>
          </a:xfrm>
          <a:prstGeom prst="rect">
            <a:avLst/>
          </a:prstGeom>
        </p:spPr>
      </p:pic>
      <p:sp>
        <p:nvSpPr>
          <p:cNvPr id="4" name="CaixaDeTexto 3"/>
          <p:cNvSpPr txBox="1">
            <a:spLocks noChangeArrowheads="1"/>
          </p:cNvSpPr>
          <p:nvPr/>
        </p:nvSpPr>
        <p:spPr bwMode="auto">
          <a:xfrm>
            <a:off x="323528" y="0"/>
            <a:ext cx="864096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9pPr>
          </a:lstStyle>
          <a:p>
            <a:pPr algn="l" eaLnBrk="1" hangingPunct="1"/>
            <a:r>
              <a:rPr lang="pt-BR" sz="4400" b="1" u="sng" dirty="0" smtClean="0">
                <a:solidFill>
                  <a:srgbClr val="FFFF00"/>
                </a:solidFill>
              </a:rPr>
              <a:t>Sistema de </a:t>
            </a:r>
            <a:r>
              <a:rPr lang="pt-BR" sz="4400" b="1" u="sng" dirty="0" err="1" smtClean="0">
                <a:solidFill>
                  <a:srgbClr val="FFFF00"/>
                </a:solidFill>
              </a:rPr>
              <a:t>estudio</a:t>
            </a:r>
            <a:r>
              <a:rPr lang="pt-BR" sz="4400" b="1" u="sng" dirty="0" smtClean="0">
                <a:solidFill>
                  <a:srgbClr val="FFFF00"/>
                </a:solidFill>
              </a:rPr>
              <a:t>: </a:t>
            </a:r>
            <a:r>
              <a:rPr lang="pt-BR" sz="4400" b="1" u="sng" dirty="0" err="1" smtClean="0">
                <a:solidFill>
                  <a:srgbClr val="FFFF00"/>
                </a:solidFill>
              </a:rPr>
              <a:t>desorción</a:t>
            </a:r>
            <a:r>
              <a:rPr lang="pt-BR" sz="4400" b="1" u="sng" dirty="0" smtClean="0">
                <a:solidFill>
                  <a:srgbClr val="FFFF00"/>
                </a:solidFill>
              </a:rPr>
              <a:t> de </a:t>
            </a:r>
            <a:r>
              <a:rPr lang="pt-BR" sz="4400" b="1" u="sng" dirty="0" err="1" smtClean="0">
                <a:solidFill>
                  <a:srgbClr val="FFFF00"/>
                </a:solidFill>
              </a:rPr>
              <a:t>K</a:t>
            </a:r>
            <a:endParaRPr lang="pt-BR" sz="4400" b="1" u="sng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2860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6" y="751727"/>
            <a:ext cx="7704856" cy="5989641"/>
          </a:xfrm>
          <a:prstGeom prst="rect">
            <a:avLst/>
          </a:prstGeom>
        </p:spPr>
      </p:pic>
      <p:sp>
        <p:nvSpPr>
          <p:cNvPr id="3" name="CaixaDeTexto 3"/>
          <p:cNvSpPr txBox="1">
            <a:spLocks noChangeArrowheads="1"/>
          </p:cNvSpPr>
          <p:nvPr/>
        </p:nvSpPr>
        <p:spPr bwMode="auto">
          <a:xfrm>
            <a:off x="664046" y="-171400"/>
            <a:ext cx="657225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9pPr>
          </a:lstStyle>
          <a:p>
            <a:pPr algn="l" eaLnBrk="1" hangingPunct="1"/>
            <a:r>
              <a:rPr lang="pt-BR" sz="4400" b="1" u="sng" dirty="0" err="1">
                <a:solidFill>
                  <a:srgbClr val="FFFF00"/>
                </a:solidFill>
              </a:rPr>
              <a:t>D</a:t>
            </a:r>
            <a:r>
              <a:rPr lang="pt-BR" sz="4400" b="1" u="sng" dirty="0" err="1" smtClean="0">
                <a:solidFill>
                  <a:srgbClr val="FFFF00"/>
                </a:solidFill>
              </a:rPr>
              <a:t>esorción</a:t>
            </a:r>
            <a:r>
              <a:rPr lang="pt-BR" sz="4400" b="1" u="sng" dirty="0" smtClean="0">
                <a:solidFill>
                  <a:srgbClr val="FFFF00"/>
                </a:solidFill>
              </a:rPr>
              <a:t> de </a:t>
            </a:r>
            <a:r>
              <a:rPr lang="pt-BR" sz="4400" b="1" u="sng" dirty="0" err="1" smtClean="0">
                <a:solidFill>
                  <a:srgbClr val="FFFF00"/>
                </a:solidFill>
              </a:rPr>
              <a:t>potasio</a:t>
            </a:r>
            <a:endParaRPr lang="pt-BR" sz="4400" b="1" u="sng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2301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43"/>
          <p:cNvGrpSpPr>
            <a:grpSpLocks/>
          </p:cNvGrpSpPr>
          <p:nvPr/>
        </p:nvGrpSpPr>
        <p:grpSpPr bwMode="auto">
          <a:xfrm>
            <a:off x="285750" y="2271117"/>
            <a:ext cx="8550275" cy="2886075"/>
            <a:chOff x="164" y="1614"/>
            <a:chExt cx="5386" cy="1818"/>
          </a:xfrm>
        </p:grpSpPr>
        <p:pic>
          <p:nvPicPr>
            <p:cNvPr id="19" name="Picture 2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" y="1614"/>
              <a:ext cx="2723" cy="17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0" name="Group 42"/>
            <p:cNvGrpSpPr>
              <a:grpSpLocks/>
            </p:cNvGrpSpPr>
            <p:nvPr/>
          </p:nvGrpSpPr>
          <p:grpSpPr bwMode="auto">
            <a:xfrm>
              <a:off x="164" y="1792"/>
              <a:ext cx="3903" cy="1640"/>
              <a:chOff x="462" y="1771"/>
              <a:chExt cx="3903" cy="1640"/>
            </a:xfrm>
          </p:grpSpPr>
          <p:sp>
            <p:nvSpPr>
              <p:cNvPr id="21" name="Line 26"/>
              <p:cNvSpPr>
                <a:spLocks noChangeShapeType="1"/>
              </p:cNvSpPr>
              <p:nvPr/>
            </p:nvSpPr>
            <p:spPr bwMode="auto">
              <a:xfrm>
                <a:off x="2384" y="2448"/>
                <a:ext cx="433" cy="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22" name="Group 32"/>
              <p:cNvGrpSpPr>
                <a:grpSpLocks/>
              </p:cNvGrpSpPr>
              <p:nvPr/>
            </p:nvGrpSpPr>
            <p:grpSpPr bwMode="auto">
              <a:xfrm>
                <a:off x="462" y="1771"/>
                <a:ext cx="1869" cy="1420"/>
                <a:chOff x="374" y="1684"/>
                <a:chExt cx="1869" cy="1420"/>
              </a:xfrm>
            </p:grpSpPr>
            <p:pic>
              <p:nvPicPr>
                <p:cNvPr id="28" name="Picture 22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74" y="1684"/>
                  <a:ext cx="1869" cy="14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9" name="Text Box 30"/>
                <p:cNvSpPr txBox="1">
                  <a:spLocks noChangeArrowheads="1"/>
                </p:cNvSpPr>
                <p:nvPr/>
              </p:nvSpPr>
              <p:spPr bwMode="auto">
                <a:xfrm>
                  <a:off x="443" y="1751"/>
                  <a:ext cx="241" cy="17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Garamond" charset="0"/>
                      <a:ea typeface="ＭＳ Ｐゴシック" charset="0"/>
                      <a:cs typeface="Arial" charset="0"/>
                    </a:defRPr>
                  </a:lvl1pPr>
                  <a:lvl2pPr marL="37931725" indent="-37474525" eaLnBrk="0" hangingPunct="0">
                    <a:defRPr sz="2400">
                      <a:solidFill>
                        <a:schemeClr val="tx1"/>
                      </a:solidFill>
                      <a:latin typeface="Garamond" charset="0"/>
                      <a:ea typeface="Arial" charset="0"/>
                      <a:cs typeface="Arial" charset="0"/>
                    </a:defRPr>
                  </a:lvl2pPr>
                  <a:lvl3pPr eaLnBrk="0" hangingPunct="0">
                    <a:defRPr sz="2400">
                      <a:solidFill>
                        <a:schemeClr val="tx1"/>
                      </a:solidFill>
                      <a:latin typeface="Garamond" charset="0"/>
                      <a:ea typeface="Arial" charset="0"/>
                      <a:cs typeface="Arial" charset="0"/>
                    </a:defRPr>
                  </a:lvl3pPr>
                  <a:lvl4pPr eaLnBrk="0" hangingPunct="0">
                    <a:defRPr sz="2400">
                      <a:solidFill>
                        <a:schemeClr val="tx1"/>
                      </a:solidFill>
                      <a:latin typeface="Garamond" charset="0"/>
                      <a:ea typeface="Arial" charset="0"/>
                      <a:cs typeface="Arial" charset="0"/>
                    </a:defRPr>
                  </a:lvl4pPr>
                  <a:lvl5pPr eaLnBrk="0" hangingPunct="0">
                    <a:defRPr sz="2400">
                      <a:solidFill>
                        <a:schemeClr val="tx1"/>
                      </a:solidFill>
                      <a:latin typeface="Garamond" charset="0"/>
                      <a:ea typeface="Arial" charset="0"/>
                      <a:cs typeface="Arial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Garamond" charset="0"/>
                      <a:ea typeface="Arial" charset="0"/>
                      <a:cs typeface="Arial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Garamond" charset="0"/>
                      <a:ea typeface="Arial" charset="0"/>
                      <a:cs typeface="Arial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Garamond" charset="0"/>
                      <a:ea typeface="Arial" charset="0"/>
                      <a:cs typeface="Arial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Garamond" charset="0"/>
                      <a:ea typeface="Arial" charset="0"/>
                      <a:cs typeface="Arial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endParaRPr lang="pt-BR" sz="1800"/>
                </a:p>
              </p:txBody>
            </p:sp>
            <p:sp>
              <p:nvSpPr>
                <p:cNvPr id="30" name="Text Box 31"/>
                <p:cNvSpPr txBox="1">
                  <a:spLocks noChangeArrowheads="1"/>
                </p:cNvSpPr>
                <p:nvPr/>
              </p:nvSpPr>
              <p:spPr bwMode="auto">
                <a:xfrm>
                  <a:off x="432" y="1739"/>
                  <a:ext cx="252" cy="1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Garamond" charset="0"/>
                      <a:ea typeface="ＭＳ Ｐゴシック" charset="0"/>
                      <a:cs typeface="Arial" charset="0"/>
                    </a:defRPr>
                  </a:lvl1pPr>
                  <a:lvl2pPr marL="37931725" indent="-37474525" eaLnBrk="0" hangingPunct="0">
                    <a:defRPr sz="2400">
                      <a:solidFill>
                        <a:schemeClr val="tx1"/>
                      </a:solidFill>
                      <a:latin typeface="Garamond" charset="0"/>
                      <a:ea typeface="Arial" charset="0"/>
                      <a:cs typeface="Arial" charset="0"/>
                    </a:defRPr>
                  </a:lvl2pPr>
                  <a:lvl3pPr eaLnBrk="0" hangingPunct="0">
                    <a:defRPr sz="2400">
                      <a:solidFill>
                        <a:schemeClr val="tx1"/>
                      </a:solidFill>
                      <a:latin typeface="Garamond" charset="0"/>
                      <a:ea typeface="Arial" charset="0"/>
                      <a:cs typeface="Arial" charset="0"/>
                    </a:defRPr>
                  </a:lvl3pPr>
                  <a:lvl4pPr eaLnBrk="0" hangingPunct="0">
                    <a:defRPr sz="2400">
                      <a:solidFill>
                        <a:schemeClr val="tx1"/>
                      </a:solidFill>
                      <a:latin typeface="Garamond" charset="0"/>
                      <a:ea typeface="Arial" charset="0"/>
                      <a:cs typeface="Arial" charset="0"/>
                    </a:defRPr>
                  </a:lvl4pPr>
                  <a:lvl5pPr eaLnBrk="0" hangingPunct="0">
                    <a:defRPr sz="2400">
                      <a:solidFill>
                        <a:schemeClr val="tx1"/>
                      </a:solidFill>
                      <a:latin typeface="Garamond" charset="0"/>
                      <a:ea typeface="Arial" charset="0"/>
                      <a:cs typeface="Arial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Garamond" charset="0"/>
                      <a:ea typeface="Arial" charset="0"/>
                      <a:cs typeface="Arial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Garamond" charset="0"/>
                      <a:ea typeface="Arial" charset="0"/>
                      <a:cs typeface="Arial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Garamond" charset="0"/>
                      <a:ea typeface="Arial" charset="0"/>
                      <a:cs typeface="Arial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Garamond" charset="0"/>
                      <a:ea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r>
                    <a:rPr lang="pt-BR" sz="1400"/>
                    <a:t>(c)</a:t>
                  </a:r>
                </a:p>
              </p:txBody>
            </p:sp>
          </p:grpSp>
          <p:sp>
            <p:nvSpPr>
              <p:cNvPr id="23" name="Oval 33"/>
              <p:cNvSpPr>
                <a:spLocks noChangeArrowheads="1"/>
              </p:cNvSpPr>
              <p:nvPr/>
            </p:nvSpPr>
            <p:spPr bwMode="auto">
              <a:xfrm>
                <a:off x="3956" y="2009"/>
                <a:ext cx="409" cy="308"/>
              </a:xfrm>
              <a:prstGeom prst="ellips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24" name="Oval 34"/>
              <p:cNvSpPr>
                <a:spLocks noChangeArrowheads="1"/>
              </p:cNvSpPr>
              <p:nvPr/>
            </p:nvSpPr>
            <p:spPr bwMode="auto">
              <a:xfrm>
                <a:off x="3745" y="2226"/>
                <a:ext cx="260" cy="364"/>
              </a:xfrm>
              <a:prstGeom prst="ellips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25" name="Text Box 35"/>
              <p:cNvSpPr txBox="1">
                <a:spLocks noChangeArrowheads="1"/>
              </p:cNvSpPr>
              <p:nvPr/>
            </p:nvSpPr>
            <p:spPr bwMode="auto">
              <a:xfrm>
                <a:off x="849" y="3161"/>
                <a:ext cx="1362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Garamond" charset="0"/>
                    <a:ea typeface="ＭＳ Ｐゴシック" charset="0"/>
                    <a:cs typeface="Arial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Garamond" charset="0"/>
                    <a:ea typeface="Arial" charset="0"/>
                    <a:cs typeface="Arial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Garamond" charset="0"/>
                    <a:ea typeface="Arial" charset="0"/>
                    <a:cs typeface="Arial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Garamond" charset="0"/>
                    <a:ea typeface="Arial" charset="0"/>
                    <a:cs typeface="Arial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Garamond" charset="0"/>
                    <a:ea typeface="Arial" charset="0"/>
                    <a:cs typeface="Arial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Garamond" charset="0"/>
                    <a:ea typeface="Arial" charset="0"/>
                    <a:cs typeface="Arial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Garamond" charset="0"/>
                    <a:ea typeface="Arial" charset="0"/>
                    <a:cs typeface="Arial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Garamond" charset="0"/>
                    <a:ea typeface="Arial" charset="0"/>
                    <a:cs typeface="Arial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Garamond" charset="0"/>
                    <a:ea typeface="Arial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pt-BR" sz="2000"/>
                  <a:t>N</a:t>
                </a:r>
                <a:r>
                  <a:rPr lang="pt-BR" sz="2000" baseline="-25000"/>
                  <a:t>colágeno</a:t>
                </a:r>
                <a:r>
                  <a:rPr lang="pt-BR" sz="2000"/>
                  <a:t>PK</a:t>
                </a:r>
              </a:p>
            </p:txBody>
          </p:sp>
          <p:sp>
            <p:nvSpPr>
              <p:cNvPr id="26" name="Text Box 36"/>
              <p:cNvSpPr txBox="1">
                <a:spLocks noChangeArrowheads="1"/>
              </p:cNvSpPr>
              <p:nvPr/>
            </p:nvSpPr>
            <p:spPr bwMode="auto">
              <a:xfrm>
                <a:off x="4067" y="2064"/>
                <a:ext cx="185" cy="17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Garamond" charset="0"/>
                    <a:ea typeface="ＭＳ Ｐゴシック" charset="0"/>
                    <a:cs typeface="Arial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Garamond" charset="0"/>
                    <a:ea typeface="Arial" charset="0"/>
                    <a:cs typeface="Arial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Garamond" charset="0"/>
                    <a:ea typeface="Arial" charset="0"/>
                    <a:cs typeface="Arial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Garamond" charset="0"/>
                    <a:ea typeface="Arial" charset="0"/>
                    <a:cs typeface="Arial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Garamond" charset="0"/>
                    <a:ea typeface="Arial" charset="0"/>
                    <a:cs typeface="Arial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Garamond" charset="0"/>
                    <a:ea typeface="Arial" charset="0"/>
                    <a:cs typeface="Arial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Garamond" charset="0"/>
                    <a:ea typeface="Arial" charset="0"/>
                    <a:cs typeface="Arial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Garamond" charset="0"/>
                    <a:ea typeface="Arial" charset="0"/>
                    <a:cs typeface="Arial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Garamond" charset="0"/>
                    <a:ea typeface="Arial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pt-BR" sz="1800"/>
                  <a:t>K</a:t>
                </a:r>
              </a:p>
            </p:txBody>
          </p:sp>
          <p:sp>
            <p:nvSpPr>
              <p:cNvPr id="27" name="Text Box 37"/>
              <p:cNvSpPr txBox="1">
                <a:spLocks noChangeArrowheads="1"/>
              </p:cNvSpPr>
              <p:nvPr/>
            </p:nvSpPr>
            <p:spPr bwMode="auto">
              <a:xfrm>
                <a:off x="3787" y="2306"/>
                <a:ext cx="180" cy="17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Garamond" charset="0"/>
                    <a:ea typeface="ＭＳ Ｐゴシック" charset="0"/>
                    <a:cs typeface="Arial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Garamond" charset="0"/>
                    <a:ea typeface="Arial" charset="0"/>
                    <a:cs typeface="Arial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Garamond" charset="0"/>
                    <a:ea typeface="Arial" charset="0"/>
                    <a:cs typeface="Arial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Garamond" charset="0"/>
                    <a:ea typeface="Arial" charset="0"/>
                    <a:cs typeface="Arial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Garamond" charset="0"/>
                    <a:ea typeface="Arial" charset="0"/>
                    <a:cs typeface="Arial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Garamond" charset="0"/>
                    <a:ea typeface="Arial" charset="0"/>
                    <a:cs typeface="Arial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Garamond" charset="0"/>
                    <a:ea typeface="Arial" charset="0"/>
                    <a:cs typeface="Arial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Garamond" charset="0"/>
                    <a:ea typeface="Arial" charset="0"/>
                    <a:cs typeface="Arial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Garamond" charset="0"/>
                    <a:ea typeface="Arial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pt-BR" sz="1800"/>
                  <a:t>P</a:t>
                </a:r>
              </a:p>
            </p:txBody>
          </p:sp>
        </p:grpSp>
      </p:grpSp>
      <p:sp>
        <p:nvSpPr>
          <p:cNvPr id="31" name="CaixaDeTexto 14"/>
          <p:cNvSpPr txBox="1">
            <a:spLocks noChangeArrowheads="1"/>
          </p:cNvSpPr>
          <p:nvPr/>
        </p:nvSpPr>
        <p:spPr bwMode="auto">
          <a:xfrm>
            <a:off x="323528" y="404664"/>
            <a:ext cx="842493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sz="3600" b="1" dirty="0" err="1" smtClean="0">
                <a:latin typeface="Times"/>
                <a:cs typeface="Times"/>
              </a:rPr>
              <a:t>Nuevo</a:t>
            </a:r>
            <a:r>
              <a:rPr lang="pt-BR" sz="3600" b="1" dirty="0" smtClean="0">
                <a:latin typeface="Times"/>
                <a:cs typeface="Times"/>
              </a:rPr>
              <a:t> </a:t>
            </a:r>
            <a:r>
              <a:rPr lang="pt-BR" sz="3600" b="1" dirty="0" err="1" smtClean="0">
                <a:latin typeface="Times"/>
                <a:cs typeface="Times"/>
              </a:rPr>
              <a:t>producto</a:t>
            </a:r>
            <a:r>
              <a:rPr lang="pt-BR" sz="3600" b="1" dirty="0">
                <a:latin typeface="Times"/>
                <a:cs typeface="Times"/>
              </a:rPr>
              <a:t>: </a:t>
            </a:r>
            <a:r>
              <a:rPr lang="pt-BR" sz="3600" b="1" i="1" dirty="0" err="1" smtClean="0">
                <a:latin typeface="Times"/>
                <a:cs typeface="Times"/>
              </a:rPr>
              <a:t>Incorporacion</a:t>
            </a:r>
            <a:r>
              <a:rPr lang="pt-BR" sz="3600" b="1" i="1" dirty="0" smtClean="0">
                <a:latin typeface="Times"/>
                <a:cs typeface="Times"/>
              </a:rPr>
              <a:t> </a:t>
            </a:r>
            <a:r>
              <a:rPr lang="pt-BR" sz="3600" b="1" i="1" dirty="0">
                <a:latin typeface="Times"/>
                <a:cs typeface="Times"/>
              </a:rPr>
              <a:t>de </a:t>
            </a:r>
            <a:r>
              <a:rPr lang="pt-BR" sz="3600" b="1" i="1" dirty="0" err="1">
                <a:latin typeface="Times"/>
                <a:cs typeface="Times"/>
              </a:rPr>
              <a:t>P</a:t>
            </a:r>
            <a:r>
              <a:rPr lang="pt-BR" sz="3600" b="1" i="1" dirty="0">
                <a:latin typeface="Times"/>
                <a:cs typeface="Times"/>
              </a:rPr>
              <a:t> </a:t>
            </a:r>
            <a:r>
              <a:rPr lang="pt-BR" sz="3600" b="1" i="1" dirty="0" err="1" smtClean="0">
                <a:latin typeface="Times"/>
                <a:cs typeface="Times"/>
              </a:rPr>
              <a:t>y</a:t>
            </a:r>
            <a:r>
              <a:rPr lang="pt-BR" sz="3600" b="1" i="1" dirty="0" smtClean="0">
                <a:latin typeface="Times"/>
                <a:cs typeface="Times"/>
              </a:rPr>
              <a:t> </a:t>
            </a:r>
            <a:r>
              <a:rPr lang="pt-BR" sz="3600" b="1" i="1" dirty="0" err="1" smtClean="0">
                <a:latin typeface="Times"/>
                <a:cs typeface="Times"/>
              </a:rPr>
              <a:t>K</a:t>
            </a:r>
            <a:r>
              <a:rPr lang="pt-BR" sz="3600" b="1" dirty="0" smtClean="0">
                <a:latin typeface="Times"/>
                <a:cs typeface="Times"/>
              </a:rPr>
              <a:t> </a:t>
            </a:r>
            <a:r>
              <a:rPr lang="pt-BR" sz="3600" b="1" i="1" dirty="0" smtClean="0">
                <a:latin typeface="Times"/>
                <a:cs typeface="Times"/>
              </a:rPr>
              <a:t>(fertilizante </a:t>
            </a:r>
            <a:r>
              <a:rPr lang="pt-BR" sz="3600" b="1" i="1" dirty="0" err="1" smtClean="0">
                <a:latin typeface="Times"/>
                <a:cs typeface="Times"/>
              </a:rPr>
              <a:t>N</a:t>
            </a:r>
            <a:r>
              <a:rPr lang="pt-BR" sz="3600" b="1" i="1" baseline="-25000" dirty="0" err="1" smtClean="0">
                <a:latin typeface="Times"/>
                <a:cs typeface="Times"/>
              </a:rPr>
              <a:t>colágeno</a:t>
            </a:r>
            <a:r>
              <a:rPr lang="pt-BR" sz="3600" b="1" i="1" dirty="0" err="1" smtClean="0">
                <a:latin typeface="Times"/>
                <a:cs typeface="Times"/>
              </a:rPr>
              <a:t>PK</a:t>
            </a:r>
            <a:r>
              <a:rPr lang="pt-BR" sz="3600" b="1" i="1" dirty="0" smtClean="0">
                <a:latin typeface="Times"/>
                <a:cs typeface="Times"/>
              </a:rPr>
              <a:t>) </a:t>
            </a:r>
            <a:endParaRPr lang="pt-BR" sz="3600" b="1" i="1" dirty="0">
              <a:latin typeface="Times"/>
              <a:cs typeface="Times"/>
            </a:endParaRPr>
          </a:p>
        </p:txBody>
      </p:sp>
      <p:sp>
        <p:nvSpPr>
          <p:cNvPr id="55" name="CaixaDeTexto 38"/>
          <p:cNvSpPr txBox="1">
            <a:spLocks noChangeArrowheads="1"/>
          </p:cNvSpPr>
          <p:nvPr/>
        </p:nvSpPr>
        <p:spPr bwMode="auto">
          <a:xfrm>
            <a:off x="4786313" y="6488113"/>
            <a:ext cx="42084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pt-BR" sz="1800" b="1">
                <a:solidFill>
                  <a:srgbClr val="FFFF00"/>
                </a:solidFill>
              </a:rPr>
              <a:t>Nogueira, 2009. Dissertação de mestrado</a:t>
            </a:r>
          </a:p>
        </p:txBody>
      </p:sp>
    </p:spTree>
    <p:extLst>
      <p:ext uri="{BB962C8B-B14F-4D97-AF65-F5344CB8AC3E}">
        <p14:creationId xmlns:p14="http://schemas.microsoft.com/office/powerpoint/2010/main" val="1832052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CaixaDeTexto 38"/>
          <p:cNvSpPr txBox="1">
            <a:spLocks noChangeArrowheads="1"/>
          </p:cNvSpPr>
          <p:nvPr/>
        </p:nvSpPr>
        <p:spPr bwMode="auto">
          <a:xfrm>
            <a:off x="4786313" y="6488113"/>
            <a:ext cx="42084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pt-BR" sz="1800" b="1">
                <a:solidFill>
                  <a:srgbClr val="FFFF00"/>
                </a:solidFill>
              </a:rPr>
              <a:t>Nogueira, 2009. Dissertação de mestrado</a:t>
            </a:r>
          </a:p>
        </p:txBody>
      </p:sp>
      <p:pic>
        <p:nvPicPr>
          <p:cNvPr id="160847" name="Picture 16084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4149080"/>
            <a:ext cx="5257800" cy="1866900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568" y="1772816"/>
            <a:ext cx="2952328" cy="2214246"/>
          </a:xfrm>
          <a:prstGeom prst="rect">
            <a:avLst/>
          </a:prstGeom>
        </p:spPr>
      </p:pic>
      <p:sp>
        <p:nvSpPr>
          <p:cNvPr id="32" name="CaixaDeTexto 14"/>
          <p:cNvSpPr txBox="1">
            <a:spLocks noChangeArrowheads="1"/>
          </p:cNvSpPr>
          <p:nvPr/>
        </p:nvSpPr>
        <p:spPr bwMode="auto">
          <a:xfrm>
            <a:off x="323528" y="260648"/>
            <a:ext cx="842493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sz="3600" b="1" dirty="0" err="1" smtClean="0">
                <a:latin typeface="Times"/>
                <a:cs typeface="Times"/>
              </a:rPr>
              <a:t>Nuevo</a:t>
            </a:r>
            <a:r>
              <a:rPr lang="pt-BR" sz="3600" b="1" dirty="0" smtClean="0">
                <a:latin typeface="Times"/>
                <a:cs typeface="Times"/>
              </a:rPr>
              <a:t> </a:t>
            </a:r>
            <a:r>
              <a:rPr lang="pt-BR" sz="3600" b="1" dirty="0" err="1" smtClean="0">
                <a:latin typeface="Times"/>
                <a:cs typeface="Times"/>
              </a:rPr>
              <a:t>producto</a:t>
            </a:r>
            <a:r>
              <a:rPr lang="pt-BR" sz="3600" b="1" dirty="0">
                <a:latin typeface="Times"/>
                <a:cs typeface="Times"/>
              </a:rPr>
              <a:t>: </a:t>
            </a:r>
            <a:r>
              <a:rPr lang="pt-BR" sz="3600" b="1" i="1" dirty="0" err="1" smtClean="0">
                <a:latin typeface="Times"/>
                <a:cs typeface="Times"/>
              </a:rPr>
              <a:t>Incorporacion</a:t>
            </a:r>
            <a:r>
              <a:rPr lang="pt-BR" sz="3600" b="1" i="1" dirty="0" smtClean="0">
                <a:latin typeface="Times"/>
                <a:cs typeface="Times"/>
              </a:rPr>
              <a:t> </a:t>
            </a:r>
            <a:r>
              <a:rPr lang="pt-BR" sz="3600" b="1" i="1" dirty="0">
                <a:latin typeface="Times"/>
                <a:cs typeface="Times"/>
              </a:rPr>
              <a:t>de </a:t>
            </a:r>
            <a:r>
              <a:rPr lang="pt-BR" sz="3600" b="1" i="1" dirty="0" err="1">
                <a:latin typeface="Times"/>
                <a:cs typeface="Times"/>
              </a:rPr>
              <a:t>P</a:t>
            </a:r>
            <a:r>
              <a:rPr lang="pt-BR" sz="3600" b="1" i="1" dirty="0">
                <a:latin typeface="Times"/>
                <a:cs typeface="Times"/>
              </a:rPr>
              <a:t> </a:t>
            </a:r>
            <a:r>
              <a:rPr lang="pt-BR" sz="3600" b="1" i="1" dirty="0" err="1" smtClean="0">
                <a:latin typeface="Times"/>
                <a:cs typeface="Times"/>
              </a:rPr>
              <a:t>y</a:t>
            </a:r>
            <a:r>
              <a:rPr lang="pt-BR" sz="3600" b="1" i="1" dirty="0" smtClean="0">
                <a:latin typeface="Times"/>
                <a:cs typeface="Times"/>
              </a:rPr>
              <a:t> </a:t>
            </a:r>
            <a:r>
              <a:rPr lang="pt-BR" sz="3600" b="1" i="1" dirty="0" err="1" smtClean="0">
                <a:latin typeface="Times"/>
                <a:cs typeface="Times"/>
              </a:rPr>
              <a:t>K</a:t>
            </a:r>
            <a:r>
              <a:rPr lang="pt-BR" sz="3600" b="1" dirty="0" smtClean="0">
                <a:latin typeface="Times"/>
                <a:cs typeface="Times"/>
              </a:rPr>
              <a:t> </a:t>
            </a:r>
            <a:r>
              <a:rPr lang="pt-BR" sz="3600" b="1" i="1" dirty="0" smtClean="0">
                <a:latin typeface="Times"/>
                <a:cs typeface="Times"/>
              </a:rPr>
              <a:t>(fertilizante </a:t>
            </a:r>
            <a:r>
              <a:rPr lang="pt-BR" sz="3600" b="1" i="1" dirty="0" err="1" smtClean="0">
                <a:latin typeface="Times"/>
                <a:cs typeface="Times"/>
              </a:rPr>
              <a:t>N</a:t>
            </a:r>
            <a:r>
              <a:rPr lang="pt-BR" sz="3600" b="1" i="1" baseline="-25000" dirty="0" err="1" smtClean="0">
                <a:latin typeface="Times"/>
                <a:cs typeface="Times"/>
              </a:rPr>
              <a:t>colágeno</a:t>
            </a:r>
            <a:r>
              <a:rPr lang="pt-BR" sz="3600" b="1" i="1" dirty="0" err="1" smtClean="0">
                <a:latin typeface="Times"/>
                <a:cs typeface="Times"/>
              </a:rPr>
              <a:t>PK</a:t>
            </a:r>
            <a:r>
              <a:rPr lang="pt-BR" sz="3600" b="1" i="1" dirty="0" smtClean="0">
                <a:latin typeface="Times"/>
                <a:cs typeface="Times"/>
              </a:rPr>
              <a:t>) </a:t>
            </a:r>
            <a:endParaRPr lang="pt-BR" sz="3600" b="1" i="1" dirty="0">
              <a:latin typeface="Times"/>
              <a:cs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1980419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CaixaDeTexto 3"/>
          <p:cNvSpPr txBox="1">
            <a:spLocks noChangeArrowheads="1"/>
          </p:cNvSpPr>
          <p:nvPr/>
        </p:nvSpPr>
        <p:spPr bwMode="auto">
          <a:xfrm>
            <a:off x="1331640" y="188640"/>
            <a:ext cx="657225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sz="4400" b="1" u="sng" dirty="0" err="1" smtClean="0">
                <a:solidFill>
                  <a:srgbClr val="FFFF00"/>
                </a:solidFill>
              </a:rPr>
              <a:t>Estudio</a:t>
            </a:r>
            <a:r>
              <a:rPr lang="pt-BR" sz="4400" b="1" u="sng" dirty="0" smtClean="0">
                <a:solidFill>
                  <a:srgbClr val="FFFF00"/>
                </a:solidFill>
              </a:rPr>
              <a:t> </a:t>
            </a:r>
            <a:r>
              <a:rPr lang="pt-BR" sz="4400" b="1" u="sng" dirty="0" err="1" smtClean="0">
                <a:solidFill>
                  <a:srgbClr val="FFFF00"/>
                </a:solidFill>
              </a:rPr>
              <a:t>en</a:t>
            </a:r>
            <a:r>
              <a:rPr lang="pt-BR" sz="4400" b="1" u="sng" dirty="0" smtClean="0">
                <a:solidFill>
                  <a:srgbClr val="FFFF00"/>
                </a:solidFill>
              </a:rPr>
              <a:t> </a:t>
            </a:r>
            <a:r>
              <a:rPr lang="pt-BR" sz="4400" b="1" u="sng" dirty="0">
                <a:solidFill>
                  <a:srgbClr val="FFFF00"/>
                </a:solidFill>
              </a:rPr>
              <a:t>campo: </a:t>
            </a:r>
            <a:r>
              <a:rPr lang="pt-BR" sz="4400" b="1" u="sng" dirty="0" smtClean="0">
                <a:solidFill>
                  <a:srgbClr val="FFFF00"/>
                </a:solidFill>
              </a:rPr>
              <a:t>Eucalipto</a:t>
            </a:r>
            <a:endParaRPr lang="pt-BR" sz="4400" b="1" u="sng" dirty="0">
              <a:solidFill>
                <a:srgbClr val="FFFF00"/>
              </a:solidFill>
            </a:endParaRPr>
          </a:p>
        </p:txBody>
      </p:sp>
      <p:pic>
        <p:nvPicPr>
          <p:cNvPr id="58" name="Picture 3" descr="abril de 2009 T6 2 colageno dose 1-reaplicaçã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0730" y="1857375"/>
            <a:ext cx="2571750" cy="375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" name="Rectangle 4"/>
          <p:cNvSpPr>
            <a:spLocks noChangeArrowheads="1"/>
          </p:cNvSpPr>
          <p:nvPr/>
        </p:nvSpPr>
        <p:spPr bwMode="auto">
          <a:xfrm>
            <a:off x="1187624" y="5877272"/>
            <a:ext cx="678067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t-BR" sz="2400" b="1" dirty="0"/>
              <a:t>Resultados similares </a:t>
            </a:r>
            <a:r>
              <a:rPr lang="pt-BR" sz="2400" b="1" dirty="0" smtClean="0"/>
              <a:t>a </a:t>
            </a:r>
            <a:r>
              <a:rPr lang="pt-BR" sz="2400" b="1" dirty="0" err="1" smtClean="0"/>
              <a:t>los</a:t>
            </a:r>
            <a:r>
              <a:rPr lang="pt-BR" sz="2400" b="1" dirty="0" smtClean="0"/>
              <a:t> fertilizantes </a:t>
            </a:r>
            <a:r>
              <a:rPr lang="pt-BR" sz="2400" b="1" dirty="0" err="1" smtClean="0"/>
              <a:t>comerciales</a:t>
            </a:r>
            <a:endParaRPr lang="pt-BR" sz="2400" dirty="0"/>
          </a:p>
        </p:txBody>
      </p:sp>
      <p:pic>
        <p:nvPicPr>
          <p:cNvPr id="6" name="Picture 8" descr="2008 0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844824"/>
            <a:ext cx="5003977" cy="3752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6306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836712"/>
            <a:ext cx="8330698" cy="2808312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6" name="Rectangle 5"/>
          <p:cNvSpPr/>
          <p:nvPr/>
        </p:nvSpPr>
        <p:spPr>
          <a:xfrm>
            <a:off x="539552" y="4091588"/>
            <a:ext cx="820891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/>
              <a:t>(PATENTE) </a:t>
            </a:r>
            <a:r>
              <a:rPr lang="en-US" dirty="0" err="1"/>
              <a:t>Reciclagem</a:t>
            </a:r>
            <a:r>
              <a:rPr lang="en-US" dirty="0"/>
              <a:t> de </a:t>
            </a:r>
            <a:r>
              <a:rPr lang="en-US" dirty="0" err="1"/>
              <a:t>rejeitos</a:t>
            </a:r>
            <a:r>
              <a:rPr lang="en-US" dirty="0"/>
              <a:t> de </a:t>
            </a:r>
            <a:r>
              <a:rPr lang="en-US" dirty="0" err="1"/>
              <a:t>couro</a:t>
            </a:r>
            <a:r>
              <a:rPr lang="en-US" dirty="0"/>
              <a:t> </a:t>
            </a:r>
            <a:r>
              <a:rPr lang="en-US" dirty="0" err="1"/>
              <a:t>contendo</a:t>
            </a:r>
            <a:r>
              <a:rPr lang="en-US" dirty="0"/>
              <a:t> </a:t>
            </a:r>
            <a:r>
              <a:rPr lang="en-US" dirty="0" err="1"/>
              <a:t>cromo</a:t>
            </a:r>
            <a:r>
              <a:rPr lang="en-US" dirty="0"/>
              <a:t>: </a:t>
            </a:r>
            <a:r>
              <a:rPr lang="en-US" dirty="0" err="1"/>
              <a:t>incorporação</a:t>
            </a:r>
            <a:r>
              <a:rPr lang="en-US" dirty="0"/>
              <a:t> de </a:t>
            </a:r>
            <a:r>
              <a:rPr lang="en-US" dirty="0" err="1"/>
              <a:t>fósforo</a:t>
            </a:r>
            <a:r>
              <a:rPr lang="en-US" dirty="0"/>
              <a:t> e </a:t>
            </a:r>
            <a:r>
              <a:rPr lang="en-US" dirty="0" err="1"/>
              <a:t>potássio</a:t>
            </a:r>
            <a:r>
              <a:rPr lang="en-US" dirty="0"/>
              <a:t> </a:t>
            </a:r>
            <a:r>
              <a:rPr lang="en-US" dirty="0" err="1"/>
              <a:t>para</a:t>
            </a:r>
            <a:r>
              <a:rPr lang="en-US" dirty="0"/>
              <a:t> </a:t>
            </a:r>
            <a:r>
              <a:rPr lang="en-US" dirty="0" err="1"/>
              <a:t>produção</a:t>
            </a:r>
            <a:r>
              <a:rPr lang="en-US" dirty="0"/>
              <a:t> de </a:t>
            </a:r>
            <a:r>
              <a:rPr lang="en-US" dirty="0" err="1"/>
              <a:t>fertilizante</a:t>
            </a:r>
            <a:r>
              <a:rPr lang="en-US" dirty="0"/>
              <a:t> NPK com </a:t>
            </a:r>
            <a:r>
              <a:rPr lang="en-US" dirty="0" err="1"/>
              <a:t>liberação</a:t>
            </a:r>
            <a:r>
              <a:rPr lang="en-US" dirty="0"/>
              <a:t> </a:t>
            </a:r>
            <a:r>
              <a:rPr lang="en-US" dirty="0" err="1"/>
              <a:t>lenta</a:t>
            </a:r>
            <a:r>
              <a:rPr lang="en-US" dirty="0"/>
              <a:t> de </a:t>
            </a:r>
            <a:r>
              <a:rPr lang="en-US" dirty="0" err="1"/>
              <a:t>macronutrientes</a:t>
            </a:r>
            <a:r>
              <a:rPr lang="en-US" dirty="0"/>
              <a:t> </a:t>
            </a:r>
            <a:r>
              <a:rPr lang="en-US" dirty="0" err="1"/>
              <a:t>após</a:t>
            </a:r>
            <a:r>
              <a:rPr lang="en-US" dirty="0"/>
              <a:t> a </a:t>
            </a:r>
            <a:r>
              <a:rPr lang="en-US" dirty="0" err="1"/>
              <a:t>retirada</a:t>
            </a:r>
            <a:r>
              <a:rPr lang="en-US" dirty="0"/>
              <a:t> do </a:t>
            </a:r>
            <a:r>
              <a:rPr lang="en-US" dirty="0" err="1"/>
              <a:t>cromo</a:t>
            </a:r>
            <a:r>
              <a:rPr lang="en-US" dirty="0"/>
              <a:t> (PI1000015-1). 2009</a:t>
            </a:r>
          </a:p>
        </p:txBody>
      </p:sp>
    </p:spTree>
    <p:extLst>
      <p:ext uri="{BB962C8B-B14F-4D97-AF65-F5344CB8AC3E}">
        <p14:creationId xmlns:p14="http://schemas.microsoft.com/office/powerpoint/2010/main" val="3364203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770047772"/>
              </p:ext>
            </p:extLst>
          </p:nvPr>
        </p:nvGraphicFramePr>
        <p:xfrm>
          <a:off x="323528" y="404664"/>
          <a:ext cx="8448600" cy="57606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Oval 3"/>
          <p:cNvSpPr/>
          <p:nvPr/>
        </p:nvSpPr>
        <p:spPr>
          <a:xfrm>
            <a:off x="6156176" y="4365104"/>
            <a:ext cx="1368152" cy="1872208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504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1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980728"/>
            <a:ext cx="8136904" cy="554461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tângulo 9"/>
          <p:cNvSpPr>
            <a:spLocks noChangeArrowheads="1"/>
          </p:cNvSpPr>
          <p:nvPr/>
        </p:nvSpPr>
        <p:spPr bwMode="auto">
          <a:xfrm>
            <a:off x="208238" y="118373"/>
            <a:ext cx="882825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just"/>
            <a:r>
              <a:rPr lang="es-MX" sz="3600" b="1" u="sng" dirty="0" smtClean="0">
                <a:solidFill>
                  <a:srgbClr val="FFFF00"/>
                </a:solidFill>
              </a:rPr>
              <a:t>Colorantes adsorbidos por el cuero wet blue</a:t>
            </a:r>
            <a:endParaRPr lang="pt-BR" sz="3600" u="sng" dirty="0"/>
          </a:p>
        </p:txBody>
      </p:sp>
    </p:spTree>
    <p:extLst>
      <p:ext uri="{BB962C8B-B14F-4D97-AF65-F5344CB8AC3E}">
        <p14:creationId xmlns:p14="http://schemas.microsoft.com/office/powerpoint/2010/main" val="2196047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AutoShape 4"/>
          <p:cNvSpPr>
            <a:spLocks noChangeArrowheads="1"/>
          </p:cNvSpPr>
          <p:nvPr/>
        </p:nvSpPr>
        <p:spPr bwMode="auto">
          <a:xfrm>
            <a:off x="3419475" y="1339850"/>
            <a:ext cx="1368425" cy="1081088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pic>
        <p:nvPicPr>
          <p:cNvPr id="45059" name="Picture 10" descr="http://t2.gstatic.com/images?q=tbn:2Zz2QJ6xhzk3VM:http://oglobo.globo.com/fotos/2008/03/19/19_MHG_rio_oleo.jpg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86375" y="4357688"/>
            <a:ext cx="3565525" cy="226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0" name="Retângulo 12"/>
          <p:cNvSpPr>
            <a:spLocks noChangeArrowheads="1"/>
          </p:cNvSpPr>
          <p:nvPr/>
        </p:nvSpPr>
        <p:spPr bwMode="auto">
          <a:xfrm>
            <a:off x="357188" y="2571750"/>
            <a:ext cx="8429625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pt-BR" sz="2800" b="1" dirty="0">
                <a:solidFill>
                  <a:srgbClr val="FFFF00"/>
                </a:solidFill>
              </a:rPr>
              <a:t>“</a:t>
            </a:r>
            <a:r>
              <a:rPr lang="en-US" sz="2800" b="1" dirty="0" err="1">
                <a:solidFill>
                  <a:srgbClr val="FFFF00"/>
                </a:solidFill>
              </a:rPr>
              <a:t>Probablemente</a:t>
            </a:r>
            <a:r>
              <a:rPr lang="en-US" sz="2800" b="1" dirty="0">
                <a:solidFill>
                  <a:srgbClr val="FFFF00"/>
                </a:solidFill>
              </a:rPr>
              <a:t> el mayor </a:t>
            </a:r>
            <a:r>
              <a:rPr lang="en-US" sz="2800" b="1" dirty="0" err="1">
                <a:solidFill>
                  <a:srgbClr val="FFFF00"/>
                </a:solidFill>
              </a:rPr>
              <a:t>desastre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ambiental</a:t>
            </a:r>
            <a:r>
              <a:rPr lang="en-US" sz="2800" b="1" dirty="0">
                <a:solidFill>
                  <a:srgbClr val="FFFF00"/>
                </a:solidFill>
              </a:rPr>
              <a:t> en la </a:t>
            </a:r>
            <a:r>
              <a:rPr lang="en-US" sz="2800" b="1" dirty="0" err="1">
                <a:solidFill>
                  <a:srgbClr val="FFFF00"/>
                </a:solidFill>
              </a:rPr>
              <a:t>historia</a:t>
            </a:r>
            <a:r>
              <a:rPr lang="en-US" sz="2800" b="1" dirty="0">
                <a:solidFill>
                  <a:srgbClr val="FFFF00"/>
                </a:solidFill>
              </a:rPr>
              <a:t> de </a:t>
            </a:r>
            <a:r>
              <a:rPr lang="en-US" sz="2800" b="1" dirty="0" smtClean="0">
                <a:solidFill>
                  <a:srgbClr val="FFFF00"/>
                </a:solidFill>
              </a:rPr>
              <a:t>EUA</a:t>
            </a:r>
            <a:r>
              <a:rPr lang="pt-BR" sz="2800" b="1" dirty="0" smtClean="0">
                <a:solidFill>
                  <a:srgbClr val="FFFF00"/>
                </a:solidFill>
              </a:rPr>
              <a:t>”</a:t>
            </a:r>
            <a:endParaRPr lang="pt-BR" sz="2800" b="1" dirty="0">
              <a:solidFill>
                <a:srgbClr val="FFFF00"/>
              </a:solidFill>
            </a:endParaRPr>
          </a:p>
          <a:p>
            <a:pPr algn="l"/>
            <a:r>
              <a:rPr lang="pt-BR" sz="2800" b="1" dirty="0">
                <a:solidFill>
                  <a:srgbClr val="FFFF00"/>
                </a:solidFill>
              </a:rPr>
              <a:t>Carol </a:t>
            </a:r>
            <a:r>
              <a:rPr lang="pt-BR" sz="2800" b="1" dirty="0" err="1">
                <a:solidFill>
                  <a:srgbClr val="FFFF00"/>
                </a:solidFill>
              </a:rPr>
              <a:t>Browner</a:t>
            </a:r>
            <a:r>
              <a:rPr lang="pt-BR" sz="2800" b="1" dirty="0">
                <a:solidFill>
                  <a:srgbClr val="FFFF00"/>
                </a:solidFill>
              </a:rPr>
              <a:t> (Sector energético de EUA)</a:t>
            </a:r>
          </a:p>
        </p:txBody>
      </p:sp>
      <p:sp>
        <p:nvSpPr>
          <p:cNvPr id="45061" name="Retângulo 13"/>
          <p:cNvSpPr>
            <a:spLocks noChangeArrowheads="1"/>
          </p:cNvSpPr>
          <p:nvPr/>
        </p:nvSpPr>
        <p:spPr bwMode="auto">
          <a:xfrm>
            <a:off x="161772" y="381000"/>
            <a:ext cx="887269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 b="1" dirty="0" err="1"/>
              <a:t>Derrames</a:t>
            </a:r>
            <a:r>
              <a:rPr lang="en-US" sz="4000" b="1" dirty="0"/>
              <a:t> de </a:t>
            </a:r>
            <a:r>
              <a:rPr lang="en-US" sz="4000" b="1" dirty="0" err="1" smtClean="0"/>
              <a:t>Petróleo</a:t>
            </a:r>
            <a:r>
              <a:rPr lang="en-US" sz="4000" b="1" dirty="0" smtClean="0"/>
              <a:t> </a:t>
            </a:r>
            <a:r>
              <a:rPr lang="en-US" sz="4000" b="1" dirty="0"/>
              <a:t>- </a:t>
            </a:r>
            <a:r>
              <a:rPr lang="en-US" sz="4000" b="1" dirty="0" err="1"/>
              <a:t>Golfo</a:t>
            </a:r>
            <a:r>
              <a:rPr lang="en-US" sz="4000" b="1" dirty="0"/>
              <a:t> de México</a:t>
            </a:r>
            <a:endParaRPr lang="pt-BR" sz="4000" b="1" dirty="0"/>
          </a:p>
        </p:txBody>
      </p:sp>
      <p:pic>
        <p:nvPicPr>
          <p:cNvPr id="45062" name="Picture 8" descr="http://graphics8.nytimes.com/images/2010/06/06/us/Rig-1/Rig-1-articleLarge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313" y="4003675"/>
            <a:ext cx="4929187" cy="271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76672"/>
            <a:ext cx="8280920" cy="5760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m 1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37" r="26319" b="68999"/>
          <a:stretch/>
        </p:blipFill>
        <p:spPr bwMode="auto">
          <a:xfrm>
            <a:off x="3491880" y="2060848"/>
            <a:ext cx="3852333" cy="171885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/>
          <p:cNvSpPr/>
          <p:nvPr/>
        </p:nvSpPr>
        <p:spPr>
          <a:xfrm>
            <a:off x="3404062" y="6402814"/>
            <a:ext cx="472437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baseline="30000" dirty="0">
                <a:solidFill>
                  <a:srgbClr val="FFFF00"/>
                </a:solidFill>
              </a:rPr>
              <a:t>Journal of Hazardous Materials 141 (2007) 344–347</a:t>
            </a:r>
            <a:endParaRPr 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8430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04062" y="6402814"/>
            <a:ext cx="472437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baseline="30000" dirty="0">
                <a:solidFill>
                  <a:srgbClr val="FFFF00"/>
                </a:solidFill>
              </a:rPr>
              <a:t>Journal of Hazardous Materials 141 (2007) 344–347</a:t>
            </a:r>
            <a:endParaRPr lang="en-US" b="1" dirty="0">
              <a:solidFill>
                <a:srgbClr val="FFFF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600" y="190500"/>
            <a:ext cx="7960816" cy="6102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043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579394457"/>
              </p:ext>
            </p:extLst>
          </p:nvPr>
        </p:nvGraphicFramePr>
        <p:xfrm>
          <a:off x="323528" y="404664"/>
          <a:ext cx="8448600" cy="57606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Oval 1"/>
          <p:cNvSpPr/>
          <p:nvPr/>
        </p:nvSpPr>
        <p:spPr>
          <a:xfrm>
            <a:off x="3851920" y="332656"/>
            <a:ext cx="1368152" cy="1872208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1781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ttp://agua-tratamento.com.br/imagens/carvao-ativado-carbona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68760"/>
            <a:ext cx="4608512" cy="4650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1816072"/>
              </p:ext>
            </p:extLst>
          </p:nvPr>
        </p:nvGraphicFramePr>
        <p:xfrm>
          <a:off x="3673991" y="1268760"/>
          <a:ext cx="5245998" cy="46332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9725" name="Graph" r:id="rId5" imgW="3700272" imgH="3022397" progId="Origin50.Graph">
                  <p:embed/>
                </p:oleObj>
              </mc:Choice>
              <mc:Fallback>
                <p:oleObj name="Graph" r:id="rId5" imgW="3700272" imgH="3022397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3210" t="3217" r="4086" b="1311"/>
                      <a:stretch>
                        <a:fillRect/>
                      </a:stretch>
                    </p:blipFill>
                    <p:spPr bwMode="auto">
                      <a:xfrm>
                        <a:off x="3673991" y="1268760"/>
                        <a:ext cx="5245998" cy="4633218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tângulo 9"/>
          <p:cNvSpPr>
            <a:spLocks noChangeArrowheads="1"/>
          </p:cNvSpPr>
          <p:nvPr/>
        </p:nvSpPr>
        <p:spPr bwMode="auto">
          <a:xfrm>
            <a:off x="1043608" y="188640"/>
            <a:ext cx="689977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just"/>
            <a:r>
              <a:rPr lang="es-MX" sz="3600" b="1" u="sng" dirty="0" smtClean="0">
                <a:solidFill>
                  <a:srgbClr val="FFFF00"/>
                </a:solidFill>
              </a:rPr>
              <a:t>Carbón activado a partir de cuero</a:t>
            </a:r>
            <a:endParaRPr lang="pt-BR" sz="3600" u="sng" dirty="0"/>
          </a:p>
        </p:txBody>
      </p:sp>
    </p:spTree>
    <p:extLst>
      <p:ext uri="{BB962C8B-B14F-4D97-AF65-F5344CB8AC3E}">
        <p14:creationId xmlns:p14="http://schemas.microsoft.com/office/powerpoint/2010/main" val="3745482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2900" y="1524000"/>
            <a:ext cx="5918200" cy="3810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t="20135" r="5089"/>
          <a:stretch/>
        </p:blipFill>
        <p:spPr>
          <a:xfrm>
            <a:off x="191441" y="1196752"/>
            <a:ext cx="8773048" cy="4752528"/>
          </a:xfrm>
          <a:prstGeom prst="rect">
            <a:avLst/>
          </a:prstGeom>
        </p:spPr>
      </p:pic>
      <p:sp>
        <p:nvSpPr>
          <p:cNvPr id="4" name="Retângulo 9"/>
          <p:cNvSpPr>
            <a:spLocks noChangeArrowheads="1"/>
          </p:cNvSpPr>
          <p:nvPr/>
        </p:nvSpPr>
        <p:spPr bwMode="auto">
          <a:xfrm>
            <a:off x="1043608" y="188640"/>
            <a:ext cx="689977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just"/>
            <a:r>
              <a:rPr lang="es-MX" sz="3600" b="1" u="sng" dirty="0" smtClean="0">
                <a:solidFill>
                  <a:srgbClr val="FFFF00"/>
                </a:solidFill>
              </a:rPr>
              <a:t>Carbón activado a partir de cuero</a:t>
            </a:r>
            <a:endParaRPr lang="pt-BR" sz="3600" u="sng" dirty="0"/>
          </a:p>
        </p:txBody>
      </p:sp>
    </p:spTree>
    <p:extLst>
      <p:ext uri="{BB962C8B-B14F-4D97-AF65-F5344CB8AC3E}">
        <p14:creationId xmlns:p14="http://schemas.microsoft.com/office/powerpoint/2010/main" val="1883635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r="77363"/>
          <a:stretch/>
        </p:blipFill>
        <p:spPr>
          <a:xfrm>
            <a:off x="107504" y="1556792"/>
            <a:ext cx="1906028" cy="3744416"/>
          </a:xfrm>
          <a:prstGeom prst="rect">
            <a:avLst/>
          </a:prstGeom>
        </p:spPr>
      </p:pic>
      <p:sp>
        <p:nvSpPr>
          <p:cNvPr id="3" name="Retângulo 9"/>
          <p:cNvSpPr>
            <a:spLocks noChangeArrowheads="1"/>
          </p:cNvSpPr>
          <p:nvPr/>
        </p:nvSpPr>
        <p:spPr bwMode="auto">
          <a:xfrm>
            <a:off x="395536" y="188640"/>
            <a:ext cx="689977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just"/>
            <a:r>
              <a:rPr lang="es-MX" sz="3600" b="1" u="sng" dirty="0" smtClean="0">
                <a:solidFill>
                  <a:srgbClr val="FFFF00"/>
                </a:solidFill>
              </a:rPr>
              <a:t>Carbón activado a partir de cuero</a:t>
            </a:r>
            <a:endParaRPr lang="pt-BR" sz="3600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8893" t="48708" r="38817"/>
          <a:stretch/>
        </p:blipFill>
        <p:spPr>
          <a:xfrm>
            <a:off x="5292080" y="1052736"/>
            <a:ext cx="1876779" cy="19205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77439" t="49989"/>
          <a:stretch/>
        </p:blipFill>
        <p:spPr>
          <a:xfrm>
            <a:off x="5292080" y="4077072"/>
            <a:ext cx="1899623" cy="18726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38893" r="38817" b="50462"/>
          <a:stretch/>
        </p:blipFill>
        <p:spPr>
          <a:xfrm>
            <a:off x="7236295" y="1052736"/>
            <a:ext cx="1923883" cy="19014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77439" b="49171"/>
          <a:stretch/>
        </p:blipFill>
        <p:spPr>
          <a:xfrm>
            <a:off x="7253293" y="4077072"/>
            <a:ext cx="1899623" cy="1903252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2267744" y="3429000"/>
            <a:ext cx="1512168" cy="0"/>
          </a:xfrm>
          <a:prstGeom prst="line">
            <a:avLst/>
          </a:prstGeom>
          <a:ln w="4254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3779912" y="2132856"/>
            <a:ext cx="1368152" cy="1296144"/>
          </a:xfrm>
          <a:prstGeom prst="straightConnector1">
            <a:avLst/>
          </a:prstGeom>
          <a:ln w="42545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3779912" y="3429000"/>
            <a:ext cx="1440160" cy="1512168"/>
          </a:xfrm>
          <a:prstGeom prst="straightConnector1">
            <a:avLst/>
          </a:prstGeom>
          <a:ln w="42545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380312" y="2132856"/>
            <a:ext cx="174929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 smtClean="0">
                <a:solidFill>
                  <a:schemeClr val="bg1"/>
                </a:solidFill>
              </a:rPr>
              <a:t>-30 min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-800 </a:t>
            </a:r>
            <a:r>
              <a:rPr lang="en-US" baseline="30000" dirty="0" err="1" smtClean="0">
                <a:solidFill>
                  <a:schemeClr val="bg1"/>
                </a:solidFill>
              </a:rPr>
              <a:t>o</a:t>
            </a:r>
            <a:r>
              <a:rPr lang="en-US" dirty="0" err="1" smtClean="0">
                <a:solidFill>
                  <a:schemeClr val="bg1"/>
                </a:solidFill>
              </a:rPr>
              <a:t>C</a:t>
            </a:r>
            <a:r>
              <a:rPr lang="en-US" dirty="0" smtClean="0">
                <a:solidFill>
                  <a:schemeClr val="bg1"/>
                </a:solidFill>
              </a:rPr>
              <a:t>/CO</a:t>
            </a:r>
            <a:r>
              <a:rPr lang="en-US" baseline="-25000" dirty="0" smtClean="0">
                <a:solidFill>
                  <a:schemeClr val="bg1"/>
                </a:solidFill>
              </a:rPr>
              <a:t>2</a:t>
            </a:r>
            <a:endParaRPr lang="en-US" baseline="-250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406295" y="5190291"/>
            <a:ext cx="174929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 smtClean="0">
                <a:solidFill>
                  <a:schemeClr val="bg1"/>
                </a:solidFill>
              </a:rPr>
              <a:t>-120 min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-800 </a:t>
            </a:r>
            <a:r>
              <a:rPr lang="en-US" baseline="30000" dirty="0" err="1" smtClean="0">
                <a:solidFill>
                  <a:schemeClr val="bg1"/>
                </a:solidFill>
              </a:rPr>
              <a:t>o</a:t>
            </a:r>
            <a:r>
              <a:rPr lang="en-US" dirty="0" err="1" smtClean="0">
                <a:solidFill>
                  <a:schemeClr val="bg1"/>
                </a:solidFill>
              </a:rPr>
              <a:t>C</a:t>
            </a:r>
            <a:r>
              <a:rPr lang="en-US" dirty="0" smtClean="0">
                <a:solidFill>
                  <a:schemeClr val="bg1"/>
                </a:solidFill>
              </a:rPr>
              <a:t>/CO</a:t>
            </a:r>
            <a:r>
              <a:rPr lang="en-US" baseline="-25000" dirty="0" smtClean="0">
                <a:solidFill>
                  <a:schemeClr val="bg1"/>
                </a:solidFill>
              </a:rPr>
              <a:t>2</a:t>
            </a:r>
            <a:endParaRPr lang="en-US" baseline="-25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2512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pt-BR"/>
          </a:p>
        </p:txBody>
      </p:sp>
      <p:pic>
        <p:nvPicPr>
          <p:cNvPr id="9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25" b="5835"/>
          <a:stretch>
            <a:fillRect/>
          </a:stretch>
        </p:blipFill>
        <p:spPr bwMode="auto">
          <a:xfrm>
            <a:off x="381000" y="76200"/>
            <a:ext cx="6400800" cy="667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6781800" y="2886035"/>
            <a:ext cx="23622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pt-BR" sz="2400" b="1" dirty="0" err="1" smtClean="0">
                <a:solidFill>
                  <a:srgbClr val="FFFFFF"/>
                </a:solidFill>
              </a:rPr>
              <a:t>Nanofibras</a:t>
            </a:r>
            <a:endParaRPr lang="pt-BR" sz="2400" b="1" dirty="0">
              <a:solidFill>
                <a:srgbClr val="FFFFFF"/>
              </a:solidFill>
            </a:endParaRPr>
          </a:p>
          <a:p>
            <a:pPr algn="ctr"/>
            <a:r>
              <a:rPr lang="pt-BR" b="1" dirty="0">
                <a:solidFill>
                  <a:srgbClr val="FFFFFF"/>
                </a:solidFill>
              </a:rPr>
              <a:t>d</a:t>
            </a:r>
            <a:r>
              <a:rPr lang="pt-BR" sz="2400" b="1" dirty="0" smtClean="0">
                <a:solidFill>
                  <a:srgbClr val="FFFFFF"/>
                </a:solidFill>
              </a:rPr>
              <a:t>e </a:t>
            </a:r>
            <a:r>
              <a:rPr lang="pt-BR" sz="2400" b="1" dirty="0" err="1" smtClean="0">
                <a:solidFill>
                  <a:srgbClr val="FFFFFF"/>
                </a:solidFill>
              </a:rPr>
              <a:t>carbón</a:t>
            </a:r>
            <a:endParaRPr lang="pt-BR" sz="2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5675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CaixaDeTexto 2"/>
          <p:cNvSpPr txBox="1">
            <a:spLocks noChangeArrowheads="1"/>
          </p:cNvSpPr>
          <p:nvPr/>
        </p:nvSpPr>
        <p:spPr bwMode="auto">
          <a:xfrm>
            <a:off x="147304" y="838453"/>
            <a:ext cx="867316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3600" b="1" u="sng" dirty="0" err="1" smtClean="0">
                <a:solidFill>
                  <a:srgbClr val="FFFF00"/>
                </a:solidFill>
              </a:rPr>
              <a:t>Carbón</a:t>
            </a:r>
            <a:r>
              <a:rPr lang="pt-BR" sz="3600" b="1" u="sng" dirty="0" smtClean="0">
                <a:solidFill>
                  <a:srgbClr val="FFFF00"/>
                </a:solidFill>
              </a:rPr>
              <a:t> </a:t>
            </a:r>
            <a:r>
              <a:rPr lang="pt-BR" sz="3600" b="1" u="sng" dirty="0" err="1">
                <a:solidFill>
                  <a:srgbClr val="FFFF00"/>
                </a:solidFill>
              </a:rPr>
              <a:t>activado</a:t>
            </a:r>
            <a:r>
              <a:rPr lang="pt-BR" sz="3600" b="1" dirty="0">
                <a:solidFill>
                  <a:srgbClr val="FFFF00"/>
                </a:solidFill>
              </a:rPr>
              <a:t>: </a:t>
            </a:r>
            <a:r>
              <a:rPr lang="pt-BR" sz="3600" b="1" dirty="0" smtClean="0">
                <a:solidFill>
                  <a:srgbClr val="FFFF00"/>
                </a:solidFill>
              </a:rPr>
              <a:t>mecanismo de </a:t>
            </a:r>
            <a:r>
              <a:rPr lang="pt-BR" sz="3600" b="1" dirty="0" err="1" smtClean="0">
                <a:solidFill>
                  <a:srgbClr val="FFFF00"/>
                </a:solidFill>
              </a:rPr>
              <a:t>formación</a:t>
            </a:r>
            <a:endParaRPr lang="pt-BR" sz="3600" b="1" dirty="0">
              <a:solidFill>
                <a:srgbClr val="FFFF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31055" r="40246" b="71745"/>
          <a:stretch/>
        </p:blipFill>
        <p:spPr>
          <a:xfrm>
            <a:off x="611559" y="4509120"/>
            <a:ext cx="4294751" cy="648072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552" y="2281642"/>
            <a:ext cx="6316050" cy="8593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9227" y="3356992"/>
            <a:ext cx="3802022" cy="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298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76083115"/>
              </p:ext>
            </p:extLst>
          </p:nvPr>
        </p:nvGraphicFramePr>
        <p:xfrm>
          <a:off x="539552" y="116632"/>
          <a:ext cx="7992888" cy="66562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9875" name="Graph" r:id="rId4" imgW="3741120" imgH="2986560" progId="Origin50.Graph">
                  <p:embed/>
                </p:oleObj>
              </mc:Choice>
              <mc:Fallback>
                <p:oleObj name="Graph" r:id="rId4" imgW="3741120" imgH="298656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3656" t="6749" r="4329" b="5423"/>
                      <a:stretch>
                        <a:fillRect/>
                      </a:stretch>
                    </p:blipFill>
                    <p:spPr bwMode="auto">
                      <a:xfrm>
                        <a:off x="539552" y="116632"/>
                        <a:ext cx="7992888" cy="6656259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r="67894" b="68521"/>
          <a:stretch/>
        </p:blipFill>
        <p:spPr>
          <a:xfrm>
            <a:off x="1595128" y="1452134"/>
            <a:ext cx="3840968" cy="1049689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1617597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5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9750" y="1700808"/>
            <a:ext cx="8001000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tângulo 9"/>
          <p:cNvSpPr>
            <a:spLocks noChangeArrowheads="1"/>
          </p:cNvSpPr>
          <p:nvPr/>
        </p:nvSpPr>
        <p:spPr bwMode="auto">
          <a:xfrm>
            <a:off x="553548" y="476672"/>
            <a:ext cx="672777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just"/>
            <a:r>
              <a:rPr lang="es-MX" sz="3600" b="1" u="sng" dirty="0" smtClean="0">
                <a:solidFill>
                  <a:srgbClr val="FFFF00"/>
                </a:solidFill>
              </a:rPr>
              <a:t>Completa remoción del colorante </a:t>
            </a:r>
            <a:endParaRPr lang="pt-BR" sz="3600" u="sng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1" name="Retângulo 13"/>
          <p:cNvSpPr>
            <a:spLocks noChangeArrowheads="1"/>
          </p:cNvSpPr>
          <p:nvPr/>
        </p:nvSpPr>
        <p:spPr bwMode="auto">
          <a:xfrm>
            <a:off x="2627784" y="4869160"/>
            <a:ext cx="388843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4000" b="1" dirty="0" err="1" smtClean="0"/>
              <a:t>Proyecto</a:t>
            </a:r>
            <a:r>
              <a:rPr lang="en-US" sz="4000" b="1" dirty="0"/>
              <a:t> </a:t>
            </a:r>
            <a:r>
              <a:rPr lang="en-US" sz="4000" b="1" dirty="0" smtClean="0"/>
              <a:t>Cuero</a:t>
            </a:r>
            <a:endParaRPr lang="pt-BR" sz="4000" b="1" dirty="0"/>
          </a:p>
        </p:txBody>
      </p:sp>
    </p:spTree>
    <p:extLst>
      <p:ext uri="{BB962C8B-B14F-4D97-AF65-F5344CB8AC3E}">
        <p14:creationId xmlns:p14="http://schemas.microsoft.com/office/powerpoint/2010/main" val="1000350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9"/>
          <p:cNvSpPr>
            <a:spLocks noChangeArrowheads="1"/>
          </p:cNvSpPr>
          <p:nvPr/>
        </p:nvSpPr>
        <p:spPr bwMode="auto">
          <a:xfrm>
            <a:off x="1604586" y="476672"/>
            <a:ext cx="462571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just"/>
            <a:r>
              <a:rPr lang="es-MX" sz="3600" b="1" u="sng" dirty="0" smtClean="0">
                <a:solidFill>
                  <a:srgbClr val="FFFF00"/>
                </a:solidFill>
              </a:rPr>
              <a:t>Adsorción competitiva</a:t>
            </a:r>
            <a:endParaRPr lang="pt-BR" sz="3600" u="sng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7664" y="3212976"/>
            <a:ext cx="3602823" cy="98258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7664" y="4653135"/>
            <a:ext cx="5147810" cy="172819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588224" y="1988840"/>
            <a:ext cx="22365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err="1"/>
              <a:t>Methylene</a:t>
            </a:r>
            <a:r>
              <a:rPr lang="pt-BR" dirty="0"/>
              <a:t> Blue</a:t>
            </a:r>
            <a:endParaRPr lang="en-US" dirty="0"/>
          </a:p>
          <a:p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948264" y="5373216"/>
            <a:ext cx="15824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/>
              <a:t>Congo </a:t>
            </a:r>
            <a:r>
              <a:rPr lang="pt-BR" dirty="0" err="1"/>
              <a:t>Red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6012160" y="3429000"/>
            <a:ext cx="20564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 err="1"/>
              <a:t>Methyl</a:t>
            </a:r>
            <a:r>
              <a:rPr lang="pt-BR" dirty="0"/>
              <a:t> Orange</a:t>
            </a:r>
            <a:endParaRPr lang="en-US" dirty="0"/>
          </a:p>
        </p:txBody>
      </p:sp>
      <p:pic>
        <p:nvPicPr>
          <p:cNvPr id="12" name="Imagem 1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37" r="26319" b="68999"/>
          <a:stretch/>
        </p:blipFill>
        <p:spPr bwMode="auto">
          <a:xfrm>
            <a:off x="1547665" y="1484784"/>
            <a:ext cx="3602822" cy="14849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06739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0"/>
            <a:ext cx="5315812" cy="6858000"/>
          </a:xfrm>
          <a:prstGeom prst="rect">
            <a:avLst/>
          </a:prstGeom>
        </p:spPr>
      </p:pic>
      <p:pic>
        <p:nvPicPr>
          <p:cNvPr id="20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73" r="2325" b="57870"/>
          <a:stretch/>
        </p:blipFill>
        <p:spPr bwMode="auto">
          <a:xfrm>
            <a:off x="5923585" y="76200"/>
            <a:ext cx="3112911" cy="2985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73" t="46710" r="2325" b="9488"/>
          <a:stretch/>
        </p:blipFill>
        <p:spPr bwMode="auto">
          <a:xfrm>
            <a:off x="5923585" y="3386666"/>
            <a:ext cx="3112911" cy="3104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2868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63" y="1556792"/>
            <a:ext cx="8710425" cy="345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9576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Conector reto 5"/>
          <p:cNvCxnSpPr>
            <a:cxnSpLocks noChangeShapeType="1"/>
          </p:cNvCxnSpPr>
          <p:nvPr/>
        </p:nvCxnSpPr>
        <p:spPr bwMode="auto">
          <a:xfrm>
            <a:off x="20638" y="6524625"/>
            <a:ext cx="9144000" cy="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pic>
        <p:nvPicPr>
          <p:cNvPr id="22531" name="Picture 9" descr="DSC0113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69100" y="4464050"/>
            <a:ext cx="2339975" cy="191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2" descr="H:\Fotos Rolândia\DSC04113.JPG"/>
          <p:cNvPicPr>
            <a:picLocks noChangeAspect="1" noChangeArrowheads="1"/>
          </p:cNvPicPr>
          <p:nvPr/>
        </p:nvPicPr>
        <p:blipFill>
          <a:blip r:embed="rId4"/>
          <a:srcRect l="1666" t="42755" r="66251" b="10555"/>
          <a:stretch>
            <a:fillRect/>
          </a:stretch>
        </p:blipFill>
        <p:spPr bwMode="auto">
          <a:xfrm>
            <a:off x="14288" y="2776538"/>
            <a:ext cx="2563812" cy="279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Picture 4" descr="H:\Fotos Rolândia\DSC04113.JPG"/>
          <p:cNvPicPr>
            <a:picLocks noChangeAspect="1" noChangeArrowheads="1"/>
          </p:cNvPicPr>
          <p:nvPr/>
        </p:nvPicPr>
        <p:blipFill>
          <a:blip r:embed="rId5"/>
          <a:srcRect l="66943" t="47523" r="3154" b="8888"/>
          <a:stretch>
            <a:fillRect/>
          </a:stretch>
        </p:blipFill>
        <p:spPr bwMode="auto">
          <a:xfrm>
            <a:off x="3132138" y="2754313"/>
            <a:ext cx="2592387" cy="283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4" name="Picture 5" descr="H:\Fotos Rolândia\DSC04113.JPG"/>
          <p:cNvPicPr>
            <a:picLocks noChangeAspect="1" noChangeArrowheads="1"/>
          </p:cNvPicPr>
          <p:nvPr/>
        </p:nvPicPr>
        <p:blipFill>
          <a:blip r:embed="rId6"/>
          <a:srcRect l="66667" t="5394" r="1944" b="50000"/>
          <a:stretch>
            <a:fillRect/>
          </a:stretch>
        </p:blipFill>
        <p:spPr bwMode="auto">
          <a:xfrm>
            <a:off x="6948488" y="873125"/>
            <a:ext cx="2195512" cy="233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2535" name="Conector de seta reta 19"/>
          <p:cNvCxnSpPr>
            <a:cxnSpLocks noChangeShapeType="1"/>
          </p:cNvCxnSpPr>
          <p:nvPr/>
        </p:nvCxnSpPr>
        <p:spPr bwMode="auto">
          <a:xfrm>
            <a:off x="2555875" y="4030663"/>
            <a:ext cx="622300" cy="1587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22536" name="Conector de seta reta 21"/>
          <p:cNvCxnSpPr>
            <a:cxnSpLocks noChangeShapeType="1"/>
          </p:cNvCxnSpPr>
          <p:nvPr/>
        </p:nvCxnSpPr>
        <p:spPr bwMode="auto">
          <a:xfrm flipV="1">
            <a:off x="5940425" y="2708275"/>
            <a:ext cx="935038" cy="879475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22537" name="Conector de seta reta 22"/>
          <p:cNvCxnSpPr>
            <a:cxnSpLocks noChangeShapeType="1"/>
          </p:cNvCxnSpPr>
          <p:nvPr/>
        </p:nvCxnSpPr>
        <p:spPr bwMode="auto">
          <a:xfrm rot="16200000" flipH="1">
            <a:off x="5868194" y="3860006"/>
            <a:ext cx="863600" cy="865188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22538" name="CaixaDeTexto 24"/>
          <p:cNvSpPr txBox="1">
            <a:spLocks noChangeArrowheads="1"/>
          </p:cNvSpPr>
          <p:nvPr/>
        </p:nvSpPr>
        <p:spPr bwMode="auto">
          <a:xfrm>
            <a:off x="1310350" y="5562600"/>
            <a:ext cx="436655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dirty="0" smtClean="0"/>
              <a:t>Fuente </a:t>
            </a:r>
            <a:r>
              <a:rPr lang="pt-BR" dirty="0" err="1" smtClean="0"/>
              <a:t>orgánica</a:t>
            </a:r>
            <a:r>
              <a:rPr lang="pt-BR" dirty="0" smtClean="0"/>
              <a:t> </a:t>
            </a:r>
            <a:r>
              <a:rPr lang="pt-BR" dirty="0"/>
              <a:t>de N (colágeno)</a:t>
            </a:r>
          </a:p>
          <a:p>
            <a:pPr>
              <a:buFont typeface="Wingdings" pitchFamily="2" charset="2"/>
              <a:buNone/>
            </a:pPr>
            <a:r>
              <a:rPr lang="pt-BR" dirty="0"/>
              <a:t>(PI0402905-4)</a:t>
            </a:r>
          </a:p>
        </p:txBody>
      </p:sp>
      <p:sp>
        <p:nvSpPr>
          <p:cNvPr id="22539" name="Retângulo 25"/>
          <p:cNvSpPr>
            <a:spLocks noChangeArrowheads="1"/>
          </p:cNvSpPr>
          <p:nvPr/>
        </p:nvSpPr>
        <p:spPr bwMode="auto">
          <a:xfrm>
            <a:off x="6426200" y="3284538"/>
            <a:ext cx="26638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/>
              <a:t>(PI 014090004737).  </a:t>
            </a:r>
          </a:p>
        </p:txBody>
      </p:sp>
      <p:sp>
        <p:nvSpPr>
          <p:cNvPr id="22540" name="CaixaDeTexto 21"/>
          <p:cNvSpPr txBox="1">
            <a:spLocks noChangeArrowheads="1"/>
          </p:cNvSpPr>
          <p:nvPr/>
        </p:nvSpPr>
        <p:spPr bwMode="auto">
          <a:xfrm>
            <a:off x="6750050" y="4397375"/>
            <a:ext cx="14938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2000" b="1"/>
              <a:t>Biopolímero</a:t>
            </a:r>
          </a:p>
        </p:txBody>
      </p:sp>
      <p:sp>
        <p:nvSpPr>
          <p:cNvPr id="22541" name="CaixaDeTexto 20"/>
          <p:cNvSpPr txBox="1">
            <a:spLocks noChangeArrowheads="1"/>
          </p:cNvSpPr>
          <p:nvPr/>
        </p:nvSpPr>
        <p:spPr bwMode="auto">
          <a:xfrm rot="-2645965">
            <a:off x="5211763" y="2087563"/>
            <a:ext cx="2070100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b="1"/>
              <a:t>Incorporación </a:t>
            </a:r>
          </a:p>
          <a:p>
            <a:r>
              <a:rPr lang="pt-BR" b="1"/>
              <a:t>de K y P</a:t>
            </a:r>
          </a:p>
        </p:txBody>
      </p:sp>
      <p:sp>
        <p:nvSpPr>
          <p:cNvPr id="39" name="Rectangle 38"/>
          <p:cNvSpPr/>
          <p:nvPr/>
        </p:nvSpPr>
        <p:spPr>
          <a:xfrm>
            <a:off x="152400" y="762000"/>
            <a:ext cx="6096000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>
              <a:defRPr/>
            </a:pPr>
            <a:r>
              <a:rPr lang="pt-BR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ea typeface="+mn-ea"/>
              </a:rPr>
              <a:t>TECNOLOGÍAS</a:t>
            </a:r>
            <a:r>
              <a:rPr lang="pt-BR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ea typeface="+mn-ea"/>
              </a:rPr>
              <a:t>: </a:t>
            </a:r>
            <a:r>
              <a:rPr lang="pt-BR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ea typeface="+mn-ea"/>
              </a:rPr>
              <a:t>Cuero</a:t>
            </a:r>
            <a:r>
              <a:rPr lang="pt-BR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ea typeface="+mn-ea"/>
              </a:rPr>
              <a:t> </a:t>
            </a:r>
            <a:r>
              <a:rPr lang="pt-BR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ea typeface="+mn-ea"/>
              </a:rPr>
              <a:t>wet</a:t>
            </a:r>
            <a:r>
              <a:rPr lang="pt-BR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ea typeface="+mn-ea"/>
              </a:rPr>
              <a:t> blue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lide Number Placeholder 2"/>
          <p:cNvSpPr>
            <a:spLocks noGrp="1"/>
          </p:cNvSpPr>
          <p:nvPr>
            <p:ph type="sldNum" sz="quarter" idx="12"/>
          </p:nvPr>
        </p:nvSpPr>
        <p:spPr bwMode="auto">
          <a:xfrm>
            <a:off x="8153400" y="6421438"/>
            <a:ext cx="7620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F49677B0-5E97-284C-875A-796D78A30174}" type="slidenum">
              <a:rPr lang="fr-FR" sz="1000">
                <a:solidFill>
                  <a:srgbClr val="9B9A98"/>
                </a:solidFill>
              </a:rPr>
              <a:pPr eaLnBrk="1" hangingPunct="1"/>
              <a:t>64</a:t>
            </a:fld>
            <a:endParaRPr lang="fr-FR" sz="1000">
              <a:solidFill>
                <a:srgbClr val="9B9A98"/>
              </a:solidFill>
            </a:endParaRPr>
          </a:p>
        </p:txBody>
      </p:sp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2971800" y="3733800"/>
            <a:ext cx="34178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pt-BR" b="1">
                <a:solidFill>
                  <a:schemeClr val="bg1"/>
                </a:solidFill>
              </a:rPr>
              <a:t>luizoliveira@qui.ufmg.br</a:t>
            </a:r>
          </a:p>
        </p:txBody>
      </p:sp>
      <p:pic>
        <p:nvPicPr>
          <p:cNvPr id="5" name="Picture 7" descr="ana rosa cnpq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5013176"/>
            <a:ext cx="1008112" cy="1784380"/>
          </a:xfrm>
          <a:prstGeom prst="rect">
            <a:avLst/>
          </a:prstGeom>
          <a:noFill/>
          <a:ln w="9525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5111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54150"/>
            <a:ext cx="8715375" cy="296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3276600" y="4495800"/>
            <a:ext cx="25273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/>
              <a:t>Giorgio Zgrablich</a:t>
            </a:r>
            <a:endParaRPr lang="pt-BR" b="1"/>
          </a:p>
        </p:txBody>
      </p:sp>
    </p:spTree>
    <p:extLst>
      <p:ext uri="{BB962C8B-B14F-4D97-AF65-F5344CB8AC3E}">
        <p14:creationId xmlns:p14="http://schemas.microsoft.com/office/powerpoint/2010/main" val="4180009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tângulo 42"/>
          <p:cNvSpPr>
            <a:spLocks noChangeArrowheads="1"/>
          </p:cNvSpPr>
          <p:nvPr/>
        </p:nvSpPr>
        <p:spPr bwMode="auto">
          <a:xfrm>
            <a:off x="251520" y="560874"/>
            <a:ext cx="436474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4000" b="1" dirty="0" smtClean="0">
                <a:solidFill>
                  <a:srgbClr val="FFFF00"/>
                </a:solidFill>
              </a:rPr>
              <a:t>Industria </a:t>
            </a:r>
            <a:r>
              <a:rPr lang="pt-BR" sz="4000" b="1" dirty="0" err="1" smtClean="0">
                <a:solidFill>
                  <a:srgbClr val="FFFF00"/>
                </a:solidFill>
              </a:rPr>
              <a:t>del</a:t>
            </a:r>
            <a:r>
              <a:rPr lang="pt-BR" sz="4000" b="1" dirty="0" smtClean="0">
                <a:solidFill>
                  <a:srgbClr val="FFFF00"/>
                </a:solidFill>
              </a:rPr>
              <a:t> </a:t>
            </a:r>
            <a:r>
              <a:rPr lang="pt-BR" sz="4000" b="1" dirty="0" err="1" smtClean="0">
                <a:solidFill>
                  <a:srgbClr val="FFFF00"/>
                </a:solidFill>
              </a:rPr>
              <a:t>cuero</a:t>
            </a:r>
            <a:endParaRPr lang="pt-BR" sz="4000" b="1" dirty="0">
              <a:solidFill>
                <a:srgbClr val="FFFF00"/>
              </a:solidFill>
            </a:endParaRPr>
          </a:p>
        </p:txBody>
      </p:sp>
      <p:pic>
        <p:nvPicPr>
          <p:cNvPr id="27" name="Picture 4" descr="couro industr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7" t="21921" r="15849" b="35025"/>
          <a:stretch>
            <a:fillRect/>
          </a:stretch>
        </p:blipFill>
        <p:spPr bwMode="auto">
          <a:xfrm>
            <a:off x="250825" y="1552674"/>
            <a:ext cx="8675688" cy="389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811221" y="4417561"/>
            <a:ext cx="1168491" cy="3795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baseline="30000" dirty="0" smtClean="0">
                <a:solidFill>
                  <a:schemeClr val="bg1"/>
                </a:solidFill>
              </a:rPr>
              <a:t>(Mimosa)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7369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tângulo 42"/>
          <p:cNvSpPr>
            <a:spLocks noChangeArrowheads="1"/>
          </p:cNvSpPr>
          <p:nvPr/>
        </p:nvSpPr>
        <p:spPr bwMode="auto">
          <a:xfrm>
            <a:off x="467544" y="476672"/>
            <a:ext cx="276775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4000" b="1" dirty="0" err="1" smtClean="0">
                <a:solidFill>
                  <a:srgbClr val="FFFF00"/>
                </a:solidFill>
              </a:rPr>
              <a:t>Curtiembre</a:t>
            </a:r>
            <a:endParaRPr lang="pt-BR" sz="4000" b="1" dirty="0">
              <a:solidFill>
                <a:srgbClr val="FFFF00"/>
              </a:solidFill>
            </a:endParaRPr>
          </a:p>
        </p:txBody>
      </p:sp>
      <p:graphicFrame>
        <p:nvGraphicFramePr>
          <p:cNvPr id="9" name="Object 1"/>
          <p:cNvGraphicFramePr>
            <a:graphicFrameLocks noChangeAspect="1"/>
          </p:cNvGraphicFramePr>
          <p:nvPr/>
        </p:nvGraphicFramePr>
        <p:xfrm>
          <a:off x="573088" y="1658938"/>
          <a:ext cx="7600950" cy="2894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343" name="Imagem de bitmap" r:id="rId4" imgW="3952381" imgH="1504762" progId="PBrush">
                  <p:embed/>
                </p:oleObj>
              </mc:Choice>
              <mc:Fallback>
                <p:oleObj name="Imagem de bitmap" r:id="rId4" imgW="3952381" imgH="1504762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3088" y="1658938"/>
                        <a:ext cx="7600950" cy="28940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2003828" y="4873625"/>
            <a:ext cx="536812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4000" dirty="0" smtClean="0"/>
              <a:t>“</a:t>
            </a:r>
            <a:r>
              <a:rPr lang="en-US" sz="4000" dirty="0" err="1"/>
              <a:t>T</a:t>
            </a:r>
            <a:r>
              <a:rPr lang="en-US" sz="4000" dirty="0" err="1" smtClean="0"/>
              <a:t>ratamiento</a:t>
            </a:r>
            <a:r>
              <a:rPr lang="en-US" sz="4000" dirty="0" smtClean="0"/>
              <a:t> con </a:t>
            </a:r>
            <a:r>
              <a:rPr lang="en-US" sz="4000" dirty="0" err="1" smtClean="0"/>
              <a:t>cromo</a:t>
            </a:r>
            <a:r>
              <a:rPr lang="en-US" sz="4000" dirty="0" smtClean="0"/>
              <a:t>”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046920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tângulo 42"/>
          <p:cNvSpPr>
            <a:spLocks noChangeArrowheads="1"/>
          </p:cNvSpPr>
          <p:nvPr/>
        </p:nvSpPr>
        <p:spPr bwMode="auto">
          <a:xfrm>
            <a:off x="467544" y="476672"/>
            <a:ext cx="276775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4000" b="1" u="sng" dirty="0" err="1" smtClean="0">
                <a:solidFill>
                  <a:srgbClr val="FFFF00"/>
                </a:solidFill>
              </a:rPr>
              <a:t>Curtiembre</a:t>
            </a:r>
            <a:endParaRPr lang="pt-BR" sz="4000" b="1" u="sng" dirty="0">
              <a:solidFill>
                <a:srgbClr val="FFFF00"/>
              </a:solidFill>
            </a:endParaRPr>
          </a:p>
        </p:txBody>
      </p:sp>
      <p:pic>
        <p:nvPicPr>
          <p:cNvPr id="5" name="Picture 3" descr="DSCN18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1772816"/>
            <a:ext cx="3603625" cy="47958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DSCN180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2895600"/>
            <a:ext cx="4876800" cy="3657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3995738" y="620713"/>
            <a:ext cx="4903787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>
                <a:schemeClr val="tx1"/>
              </a:buClr>
              <a:buFont typeface="Wingdings" charset="0"/>
              <a:buNone/>
            </a:pPr>
            <a:r>
              <a:rPr lang="en-US" dirty="0">
                <a:latin typeface="Georgia" charset="0"/>
              </a:rPr>
              <a:t>EMPRESA CURTIDORA DE MINAS </a:t>
            </a:r>
            <a:r>
              <a:rPr lang="en-US" dirty="0" smtClean="0">
                <a:latin typeface="Georgia" charset="0"/>
              </a:rPr>
              <a:t>GERAIS</a:t>
            </a:r>
          </a:p>
          <a:p>
            <a:pPr algn="ctr" eaLnBrk="1" hangingPunct="1">
              <a:spcBef>
                <a:spcPct val="50000"/>
              </a:spcBef>
              <a:buClr>
                <a:schemeClr val="tx1"/>
              </a:buClr>
              <a:buFont typeface="Wingdings" charset="0"/>
              <a:buNone/>
            </a:pPr>
            <a:r>
              <a:rPr lang="en-US" dirty="0" smtClean="0">
                <a:latin typeface="Georgia" charset="0"/>
              </a:rPr>
              <a:t>(</a:t>
            </a:r>
            <a:r>
              <a:rPr lang="en-US" dirty="0" err="1" smtClean="0">
                <a:latin typeface="Georgia" charset="0"/>
              </a:rPr>
              <a:t>Brasil</a:t>
            </a:r>
            <a:r>
              <a:rPr lang="en-US" dirty="0" smtClean="0">
                <a:latin typeface="Georgia" charset="0"/>
              </a:rPr>
              <a:t>)</a:t>
            </a:r>
            <a:endParaRPr lang="pt-BR" dirty="0">
              <a:latin typeface="Georgi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9607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orizon">
  <a:themeElements>
    <a:clrScheme name="Horizon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Horizon">
      <a:majorFont>
        <a:latin typeface="Arial Narrow"/>
        <a:ea typeface=""/>
        <a:cs typeface=""/>
        <a:font script="Jpan" typeface="ＭＳ ゴシック"/>
        <a:font script="Hang" typeface="HY얕은샘물M"/>
        <a:font script="Hans" typeface="华文新魏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ＭＳ ゴシック"/>
        <a:font script="Hang" typeface="HY얕은샘물M"/>
        <a:font script="Hans" typeface="华文新魏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Horizon.thmx</Template>
  <TotalTime>60354</TotalTime>
  <Words>858</Words>
  <Application>Microsoft Office PowerPoint</Application>
  <PresentationFormat>Presentación en pantalla (4:3)</PresentationFormat>
  <Paragraphs>272</Paragraphs>
  <Slides>65</Slides>
  <Notes>59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3</vt:i4>
      </vt:variant>
      <vt:variant>
        <vt:lpstr>Títulos de diapositiva</vt:lpstr>
      </vt:variant>
      <vt:variant>
        <vt:i4>65</vt:i4>
      </vt:variant>
    </vt:vector>
  </HeadingPairs>
  <TitlesOfParts>
    <vt:vector size="69" baseType="lpstr">
      <vt:lpstr>Horizon</vt:lpstr>
      <vt:lpstr>Imagem de bitmap</vt:lpstr>
      <vt:lpstr>Gráfico</vt:lpstr>
      <vt:lpstr>Graph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sem título</dc:title>
  <dc:creator>ANDREA CARLA</dc:creator>
  <cp:lastModifiedBy>usuario</cp:lastModifiedBy>
  <cp:revision>767</cp:revision>
  <dcterms:created xsi:type="dcterms:W3CDTF">2011-06-25T04:53:53Z</dcterms:created>
  <dcterms:modified xsi:type="dcterms:W3CDTF">2013-02-20T16:35:14Z</dcterms:modified>
</cp:coreProperties>
</file>